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ms-office.activeX"/>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activeX/activeX1.xml" ContentType="application/vnd.ms-office.activeX+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34"/>
  </p:notesMasterIdLst>
  <p:handoutMasterIdLst>
    <p:handoutMasterId r:id="rId35"/>
  </p:handoutMasterIdLst>
  <p:sldIdLst>
    <p:sldId id="259" r:id="rId5"/>
    <p:sldId id="281" r:id="rId6"/>
    <p:sldId id="282" r:id="rId7"/>
    <p:sldId id="283" r:id="rId8"/>
    <p:sldId id="284" r:id="rId9"/>
    <p:sldId id="262" r:id="rId10"/>
    <p:sldId id="286" r:id="rId11"/>
    <p:sldId id="287" r:id="rId12"/>
    <p:sldId id="289" r:id="rId13"/>
    <p:sldId id="270" r:id="rId14"/>
    <p:sldId id="291" r:id="rId15"/>
    <p:sldId id="299" r:id="rId16"/>
    <p:sldId id="295" r:id="rId17"/>
    <p:sldId id="296" r:id="rId18"/>
    <p:sldId id="297" r:id="rId19"/>
    <p:sldId id="298" r:id="rId20"/>
    <p:sldId id="301" r:id="rId21"/>
    <p:sldId id="300" r:id="rId22"/>
    <p:sldId id="309" r:id="rId23"/>
    <p:sldId id="303" r:id="rId24"/>
    <p:sldId id="304" r:id="rId25"/>
    <p:sldId id="305" r:id="rId26"/>
    <p:sldId id="306" r:id="rId27"/>
    <p:sldId id="308" r:id="rId28"/>
    <p:sldId id="311" r:id="rId29"/>
    <p:sldId id="312" r:id="rId30"/>
    <p:sldId id="313" r:id="rId31"/>
    <p:sldId id="310" r:id="rId32"/>
    <p:sldId id="294" r:id="rId33"/>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779CC93D-E52E-4D84-901B-11D7331DD495}">
          <p14:sldIdLst>
            <p14:sldId id="259"/>
          </p14:sldIdLst>
        </p14:section>
        <p14:section name="Overview and Objectives" id="{ABA716BF-3A5C-4ADB-94C9-CFEF84EBA240}">
          <p14:sldIdLst>
            <p14:sldId id="261"/>
            <p14:sldId id="281"/>
            <p14:sldId id="282"/>
            <p14:sldId id="283"/>
            <p14:sldId id="284"/>
            <p14:sldId id="262"/>
            <p14:sldId id="287"/>
          </p14:sldIdLst>
        </p14:section>
        <p14:section name="Topic 1" id="{6D9936A3-3945-4757-BC8B-B5C252D8E036}">
          <p14:sldIdLst>
            <p14:sldId id="286"/>
            <p14:sldId id="267"/>
          </p14:sldIdLst>
        </p14:section>
        <p14:section name="Sample Slides for Visuals" id="{BAB3A466-96C9-4230-9978-795378D75699}">
          <p14:sldIdLst>
            <p14:sldId id="268"/>
            <p14:sldId id="269"/>
            <p14:sldId id="270"/>
          </p14:sldIdLst>
        </p14:section>
        <p14:section name="Case Study" id="{8C0305C9-B152-4FBA-A789-FE1976D53990}">
          <p14:sldIdLst>
            <p14:sldId id="272"/>
            <p14:sldId id="274"/>
          </p14:sldIdLst>
        </p14:section>
        <p14:section name="Conclusion and Summary" id="{790CEF5B-569A-4C2F-BED5-750B08C0E5AD}">
          <p14:sldIdLst>
            <p14:sldId id="275"/>
            <p14:sldId id="276"/>
            <p14:sldId id="277"/>
          </p14:sldIdLst>
        </p14:section>
        <p14:section name="Appendix" id="{3F78B471-41DA-46F2-A8E4-97E471896AB3}">
          <p14:sldIdLst>
            <p14:sldId id="27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9ED6"/>
    <a:srgbClr val="003300"/>
  </p:clrMru>
  <p:extLst>
    <p:ext uri="{E76CE94A-603C-4142-B9EB-6D1370010A27}">
      <p14:discardImageEditData xmlns:p14="http://schemas.microsoft.com/office/powerpoint/2010/main" xmlns="" val="1"/>
    </p:ext>
    <p:ext uri="{D31A062A-798A-4329-ABDD-BBA856620510}">
      <p14:defaultImageDpi xmlns:p14="http://schemas.microsoft.com/office/powerpoint/2010/main" xmlns="" val="96"/>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162" autoAdjust="0"/>
    <p:restoredTop sz="84050" autoAdjust="0"/>
  </p:normalViewPr>
  <p:slideViewPr>
    <p:cSldViewPr>
      <p:cViewPr varScale="1">
        <p:scale>
          <a:sx n="61" d="100"/>
          <a:sy n="61" d="100"/>
        </p:scale>
        <p:origin x="-1722" y="-3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3" d="100"/>
          <a:sy n="83" d="100"/>
        </p:scale>
        <p:origin x="-3144" y="-96"/>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simple5" qsCatId="simple" csTypeId="urn:microsoft.com/office/officeart/2005/8/colors/colorful3" csCatId="colorful" phldr="1"/>
      <dgm:spPr/>
      <dgm:t>
        <a:bodyPr/>
        <a:lstStyle/>
        <a:p>
          <a:endParaRPr lang="en-US"/>
        </a:p>
      </dgm:t>
    </dgm:pt>
    <dgm:pt modelId="{74EE5CD8-078F-4590-BF9C-A341A294A016}">
      <dgm:prSet phldrT="[Text]" custT="1"/>
      <dgm:spPr/>
      <dgm:t>
        <a:bodyPr/>
        <a:lstStyle/>
        <a:p>
          <a:r>
            <a:rPr lang="en-US" sz="4400" smtClean="0"/>
            <a:t>1</a:t>
          </a:r>
          <a:endParaRPr lang="en-US" sz="4400" dirty="0"/>
        </a:p>
      </dgm:t>
    </dgm:pt>
    <dgm:pt modelId="{BB568D76-3363-43D3-B00C-3359A643216C}" type="parTrans" cxnId="{F40F9561-0D4C-44CF-91EF-A92B1DBDE44B}">
      <dgm:prSet/>
      <dgm:spPr/>
      <dgm:t>
        <a:bodyPr/>
        <a:lstStyle/>
        <a:p>
          <a:endParaRPr lang="en-US" sz="3200"/>
        </a:p>
      </dgm:t>
    </dgm:pt>
    <dgm:pt modelId="{CF9FB981-E6ED-4440-AC98-4E4E2ABA2C55}" type="sibTrans" cxnId="{F40F9561-0D4C-44CF-91EF-A92B1DBDE44B}">
      <dgm:prSet/>
      <dgm:spPr/>
      <dgm:t>
        <a:bodyPr/>
        <a:lstStyle/>
        <a:p>
          <a:endParaRPr lang="en-US" sz="3200"/>
        </a:p>
      </dgm:t>
    </dgm:pt>
    <dgm:pt modelId="{AA046201-5C4D-445E-BF0B-5C6D2B0A1945}">
      <dgm:prSet phldrT="[Text]" custT="1"/>
      <dgm:spPr/>
      <dgm:t>
        <a:bodyPr/>
        <a:lstStyle/>
        <a:p>
          <a:r>
            <a:rPr lang="en-US" sz="4400" smtClean="0"/>
            <a:t>2</a:t>
          </a:r>
          <a:endParaRPr lang="en-US" sz="4400" dirty="0"/>
        </a:p>
      </dgm:t>
    </dgm:pt>
    <dgm:pt modelId="{FE92FC33-5E0F-4302-9E80-A69E8ACDDE56}" type="parTrans" cxnId="{B8AF1086-D7BE-446F-9133-738B599E9A7D}">
      <dgm:prSet/>
      <dgm:spPr/>
      <dgm:t>
        <a:bodyPr/>
        <a:lstStyle/>
        <a:p>
          <a:endParaRPr lang="en-US" sz="3200"/>
        </a:p>
      </dgm:t>
    </dgm:pt>
    <dgm:pt modelId="{40767EFF-7D52-4469-ACEE-7D28E67337E2}" type="sibTrans" cxnId="{B8AF1086-D7BE-446F-9133-738B599E9A7D}">
      <dgm:prSet/>
      <dgm:spPr/>
      <dgm:t>
        <a:bodyPr/>
        <a:lstStyle/>
        <a:p>
          <a:endParaRPr lang="en-US" sz="3200"/>
        </a:p>
      </dgm:t>
    </dgm:pt>
    <dgm:pt modelId="{C59269D0-92A5-481C-BA64-727AFB0DD545}">
      <dgm:prSet phldrT="[Text]" custT="1"/>
      <dgm:spPr/>
      <dgm:t>
        <a:bodyPr/>
        <a:lstStyle/>
        <a:p>
          <a:r>
            <a:rPr lang="en-US" sz="3200" dirty="0" smtClean="0">
              <a:effectLst>
                <a:outerShdw blurRad="38100" dist="38100" dir="2700000" algn="tl">
                  <a:srgbClr val="000000">
                    <a:alpha val="43137"/>
                  </a:srgbClr>
                </a:outerShdw>
              </a:effectLst>
            </a:rPr>
            <a:t>Explore some technology tools </a:t>
          </a:r>
          <a:endParaRPr lang="en-US" sz="3200" dirty="0">
            <a:effectLst>
              <a:outerShdw blurRad="38100" dist="38100" dir="2700000" algn="tl">
                <a:srgbClr val="000000">
                  <a:alpha val="43137"/>
                </a:srgbClr>
              </a:outerShdw>
            </a:effectLst>
          </a:endParaRPr>
        </a:p>
      </dgm:t>
    </dgm:pt>
    <dgm:pt modelId="{312CC84D-092F-422A-AA24-A4619DBBB7BE}" type="parTrans" cxnId="{9071FB3B-D26B-4384-BD1A-80C12C62D02C}">
      <dgm:prSet/>
      <dgm:spPr/>
      <dgm:t>
        <a:bodyPr/>
        <a:lstStyle/>
        <a:p>
          <a:endParaRPr lang="en-US" sz="3200"/>
        </a:p>
      </dgm:t>
    </dgm:pt>
    <dgm:pt modelId="{266DE8E8-1339-41C4-B9A7-6148496C7FA9}" type="sibTrans" cxnId="{9071FB3B-D26B-4384-BD1A-80C12C62D02C}">
      <dgm:prSet/>
      <dgm:spPr/>
      <dgm:t>
        <a:bodyPr/>
        <a:lstStyle/>
        <a:p>
          <a:endParaRPr lang="en-US" sz="3200"/>
        </a:p>
      </dgm:t>
    </dgm:pt>
    <dgm:pt modelId="{D1776C8F-2B10-4075-8DF7-7F65AB725ED5}">
      <dgm:prSet phldrT="[Text]" custT="1"/>
      <dgm:spPr/>
      <dgm:t>
        <a:bodyPr/>
        <a:lstStyle/>
        <a:p>
          <a:r>
            <a:rPr lang="en-US" sz="4400" smtClean="0"/>
            <a:t>3</a:t>
          </a:r>
          <a:endParaRPr lang="en-US" sz="4400" dirty="0"/>
        </a:p>
      </dgm:t>
    </dgm:pt>
    <dgm:pt modelId="{7291E740-3E17-41B3-99D3-1D67AE37CC3F}" type="parTrans" cxnId="{7077B78D-FCDC-4519-8416-DC357ACD5043}">
      <dgm:prSet/>
      <dgm:spPr/>
      <dgm:t>
        <a:bodyPr/>
        <a:lstStyle/>
        <a:p>
          <a:endParaRPr lang="en-US" sz="3200"/>
        </a:p>
      </dgm:t>
    </dgm:pt>
    <dgm:pt modelId="{88B75C29-8054-417D-BCE3-878A55118F6D}" type="sibTrans" cxnId="{7077B78D-FCDC-4519-8416-DC357ACD5043}">
      <dgm:prSet/>
      <dgm:spPr/>
      <dgm:t>
        <a:bodyPr/>
        <a:lstStyle/>
        <a:p>
          <a:endParaRPr lang="en-US" sz="3200"/>
        </a:p>
      </dgm:t>
    </dgm:pt>
    <dgm:pt modelId="{6BE4E373-0656-4EDC-821E-BE09C952B1F6}">
      <dgm:prSet phldrT="[Text]" custT="1"/>
      <dgm:spPr/>
      <dgm:t>
        <a:bodyPr/>
        <a:lstStyle/>
        <a:p>
          <a:r>
            <a:rPr lang="en-US" sz="3200" dirty="0" smtClean="0">
              <a:effectLst>
                <a:outerShdw blurRad="38100" dist="38100" dir="2700000" algn="tl">
                  <a:srgbClr val="000000">
                    <a:alpha val="43137"/>
                  </a:srgbClr>
                </a:outerShdw>
              </a:effectLst>
            </a:rPr>
            <a:t>Awaken a passion for using technology in the classroom</a:t>
          </a:r>
          <a:endParaRPr lang="en-US" sz="3200" dirty="0">
            <a:effectLst>
              <a:outerShdw blurRad="38100" dist="38100" dir="2700000" algn="tl">
                <a:srgbClr val="000000">
                  <a:alpha val="43137"/>
                </a:srgbClr>
              </a:outerShdw>
            </a:effectLst>
          </a:endParaRPr>
        </a:p>
      </dgm:t>
    </dgm:pt>
    <dgm:pt modelId="{34218063-BF94-4304-99BD-B3F7BA4D3C8F}" type="parTrans" cxnId="{119690D4-400B-468B-8BA0-5C9C9E2AFEAF}">
      <dgm:prSet/>
      <dgm:spPr/>
      <dgm:t>
        <a:bodyPr/>
        <a:lstStyle/>
        <a:p>
          <a:endParaRPr lang="en-US" sz="3200"/>
        </a:p>
      </dgm:t>
    </dgm:pt>
    <dgm:pt modelId="{E17B9BF1-2948-497F-8EC7-3BF734D839DB}" type="sibTrans" cxnId="{119690D4-400B-468B-8BA0-5C9C9E2AFEAF}">
      <dgm:prSet/>
      <dgm:spPr/>
      <dgm:t>
        <a:bodyPr/>
        <a:lstStyle/>
        <a:p>
          <a:endParaRPr lang="en-US" sz="3200"/>
        </a:p>
      </dgm:t>
    </dgm:pt>
    <dgm:pt modelId="{1E4D3931-0DBD-4211-A24A-6AF364284B1E}">
      <dgm:prSet phldrT="[Text]" custT="1"/>
      <dgm:spPr/>
      <dgm:t>
        <a:bodyPr/>
        <a:lstStyle/>
        <a:p>
          <a:pPr marL="280988" indent="-280988"/>
          <a:r>
            <a:rPr lang="en-US" sz="3200" dirty="0" smtClean="0">
              <a:effectLst>
                <a:outerShdw blurRad="38100" dist="38100" dir="2700000" algn="tl">
                  <a:srgbClr val="000000">
                    <a:alpha val="43137"/>
                  </a:srgbClr>
                </a:outerShdw>
              </a:effectLst>
            </a:rPr>
            <a:t>Discover the key to effective technology use</a:t>
          </a:r>
          <a:endParaRPr lang="en-US" sz="3200" dirty="0">
            <a:effectLst>
              <a:outerShdw blurRad="38100" dist="38100" dir="2700000" algn="tl">
                <a:srgbClr val="000000">
                  <a:alpha val="43137"/>
                </a:srgbClr>
              </a:outerShdw>
            </a:effectLst>
          </a:endParaRPr>
        </a:p>
      </dgm:t>
    </dgm:pt>
    <dgm:pt modelId="{CADAA3D9-7C63-4729-85B0-64C8AF644EEF}" type="sibTrans" cxnId="{63E4D827-0083-4625-9FD6-043D8D32091E}">
      <dgm:prSet/>
      <dgm:spPr/>
      <dgm:t>
        <a:bodyPr/>
        <a:lstStyle/>
        <a:p>
          <a:endParaRPr lang="en-US" sz="3200"/>
        </a:p>
      </dgm:t>
    </dgm:pt>
    <dgm:pt modelId="{FC93695B-FD0E-4353-B1FD-4328F4386DEC}" type="parTrans" cxnId="{63E4D827-0083-4625-9FD6-043D8D32091E}">
      <dgm:prSet/>
      <dgm:spPr/>
      <dgm:t>
        <a:bodyPr/>
        <a:lstStyle/>
        <a:p>
          <a:endParaRPr lang="en-US"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en-US"/>
        </a:p>
      </dgm:t>
    </dgm:pt>
    <dgm:pt modelId="{C4407577-18A2-46E0-8805-2838042EB67A}" type="pres">
      <dgm:prSet presAssocID="{74EE5CD8-078F-4590-BF9C-A341A294A016}" presName="linNode" presStyleCnt="0"/>
      <dgm:spPr/>
      <dgm:t>
        <a:bodyPr/>
        <a:lstStyle/>
        <a:p>
          <a:endParaRPr lang="en-US"/>
        </a:p>
      </dgm:t>
    </dgm:pt>
    <dgm:pt modelId="{7E429971-BC57-430F-BB25-C0574E5E39E3}" type="pres">
      <dgm:prSet presAssocID="{74EE5CD8-078F-4590-BF9C-A341A294A016}" presName="parentText" presStyleLbl="node1" presStyleIdx="0" presStyleCnt="3" custLinFactNeighborY="-15667">
        <dgm:presLayoutVars>
          <dgm:chMax val="1"/>
          <dgm:bulletEnabled val="1"/>
        </dgm:presLayoutVars>
      </dgm:prSet>
      <dgm:spPr>
        <a:prstGeom prst="roundRect">
          <a:avLst/>
        </a:prstGeom>
      </dgm:spPr>
      <dgm:t>
        <a:bodyPr/>
        <a:lstStyle/>
        <a:p>
          <a:endParaRPr lang="en-US"/>
        </a:p>
      </dgm:t>
    </dgm:pt>
    <dgm:pt modelId="{D54B1729-BC98-42C1-9C6C-D65DCBA4358F}" type="pres">
      <dgm:prSet presAssocID="{74EE5CD8-078F-4590-BF9C-A341A294A016}" presName="descendantText" presStyleLbl="alignAccFollowNode1" presStyleIdx="0" presStyleCnt="3" custScaleX="259632">
        <dgm:presLayoutVars>
          <dgm:bulletEnabled val="1"/>
        </dgm:presLayoutVars>
      </dgm:prSet>
      <dgm:spPr>
        <a:prstGeom prst="rect">
          <a:avLst/>
        </a:prstGeom>
      </dgm:spPr>
      <dgm:t>
        <a:bodyPr/>
        <a:lstStyle/>
        <a:p>
          <a:endParaRPr lang="en-US"/>
        </a:p>
      </dgm:t>
    </dgm:pt>
    <dgm:pt modelId="{AB8574CC-D4F2-4555-AEE3-F4EE58B11D03}" type="pres">
      <dgm:prSet presAssocID="{CF9FB981-E6ED-4440-AC98-4E4E2ABA2C55}" presName="sp" presStyleCnt="0"/>
      <dgm:spPr/>
      <dgm:t>
        <a:bodyPr/>
        <a:lstStyle/>
        <a:p>
          <a:endParaRPr lang="en-US"/>
        </a:p>
      </dgm:t>
    </dgm:pt>
    <dgm:pt modelId="{85B8F607-FDD8-476A-ADBE-E1250824F294}" type="pres">
      <dgm:prSet presAssocID="{AA046201-5C4D-445E-BF0B-5C6D2B0A1945}" presName="linNode" presStyleCnt="0"/>
      <dgm:spPr/>
      <dgm:t>
        <a:bodyPr/>
        <a:lstStyle/>
        <a:p>
          <a:endParaRPr lang="en-US"/>
        </a:p>
      </dgm:t>
    </dgm:pt>
    <dgm:pt modelId="{C04276DC-EE64-470A-B8BC-09067B8045FA}" type="pres">
      <dgm:prSet presAssocID="{AA046201-5C4D-445E-BF0B-5C6D2B0A1945}" presName="parentText" presStyleLbl="node1" presStyleIdx="1" presStyleCnt="3">
        <dgm:presLayoutVars>
          <dgm:chMax val="1"/>
          <dgm:bulletEnabled val="1"/>
        </dgm:presLayoutVars>
      </dgm:prSet>
      <dgm:spPr>
        <a:prstGeom prst="roundRect">
          <a:avLst/>
        </a:prstGeom>
      </dgm:spPr>
      <dgm:t>
        <a:bodyPr/>
        <a:lstStyle/>
        <a:p>
          <a:endParaRPr lang="en-US"/>
        </a:p>
      </dgm:t>
    </dgm:pt>
    <dgm:pt modelId="{B37A5355-225B-4C6F-AED7-6C620F99EECC}" type="pres">
      <dgm:prSet presAssocID="{AA046201-5C4D-445E-BF0B-5C6D2B0A1945}" presName="descendantText" presStyleLbl="alignAccFollowNode1" presStyleIdx="1" presStyleCnt="3" custScaleX="259632">
        <dgm:presLayoutVars>
          <dgm:bulletEnabled val="1"/>
        </dgm:presLayoutVars>
      </dgm:prSet>
      <dgm:spPr>
        <a:prstGeom prst="rect">
          <a:avLst/>
        </a:prstGeom>
      </dgm:spPr>
      <dgm:t>
        <a:bodyPr/>
        <a:lstStyle/>
        <a:p>
          <a:endParaRPr lang="en-US"/>
        </a:p>
      </dgm:t>
    </dgm:pt>
    <dgm:pt modelId="{5ACAA866-A8A8-4183-97B5-CEEAB1525C60}" type="pres">
      <dgm:prSet presAssocID="{40767EFF-7D52-4469-ACEE-7D28E67337E2}" presName="sp" presStyleCnt="0"/>
      <dgm:spPr/>
      <dgm:t>
        <a:bodyPr/>
        <a:lstStyle/>
        <a:p>
          <a:endParaRPr lang="en-US"/>
        </a:p>
      </dgm:t>
    </dgm:pt>
    <dgm:pt modelId="{477213BE-9E91-4950-8451-7F60796F47F4}" type="pres">
      <dgm:prSet presAssocID="{D1776C8F-2B10-4075-8DF7-7F65AB725ED5}" presName="linNode" presStyleCnt="0"/>
      <dgm:spPr/>
      <dgm:t>
        <a:bodyPr/>
        <a:lstStyle/>
        <a:p>
          <a:endParaRPr lang="en-US"/>
        </a:p>
      </dgm:t>
    </dgm:pt>
    <dgm:pt modelId="{F5034101-5B7D-4FE7-B47A-5A48CF39606B}" type="pres">
      <dgm:prSet presAssocID="{D1776C8F-2B10-4075-8DF7-7F65AB725ED5}" presName="parentText" presStyleLbl="node1" presStyleIdx="2" presStyleCnt="3">
        <dgm:presLayoutVars>
          <dgm:chMax val="1"/>
          <dgm:bulletEnabled val="1"/>
        </dgm:presLayoutVars>
      </dgm:prSet>
      <dgm:spPr>
        <a:prstGeom prst="roundRect">
          <a:avLst/>
        </a:prstGeom>
      </dgm:spPr>
      <dgm:t>
        <a:bodyPr/>
        <a:lstStyle/>
        <a:p>
          <a:endParaRPr lang="en-US"/>
        </a:p>
      </dgm:t>
    </dgm:pt>
    <dgm:pt modelId="{C7C3E6FD-D83F-4BDA-907E-B5EE041DA931}" type="pres">
      <dgm:prSet presAssocID="{D1776C8F-2B10-4075-8DF7-7F65AB725ED5}" presName="descendantText" presStyleLbl="alignAccFollowNode1" presStyleIdx="2" presStyleCnt="3" custScaleX="259632">
        <dgm:presLayoutVars>
          <dgm:bulletEnabled val="1"/>
        </dgm:presLayoutVars>
      </dgm:prSet>
      <dgm:spPr>
        <a:prstGeom prst="rect">
          <a:avLst/>
        </a:prstGeom>
      </dgm:spPr>
      <dgm:t>
        <a:bodyPr/>
        <a:lstStyle/>
        <a:p>
          <a:endParaRPr lang="en-US"/>
        </a:p>
      </dgm:t>
    </dgm:pt>
  </dgm:ptLst>
  <dgm:cxnLst>
    <dgm:cxn modelId="{5417F3DF-8CAE-4E6C-ADBB-ED6F50084B8E}" type="presOf" srcId="{D1776C8F-2B10-4075-8DF7-7F65AB725ED5}" destId="{F5034101-5B7D-4FE7-B47A-5A48CF39606B}" srcOrd="0" destOrd="0" presId="urn:microsoft.com/office/officeart/2005/8/layout/vList5"/>
    <dgm:cxn modelId="{7077B78D-FCDC-4519-8416-DC357ACD5043}" srcId="{F6FEADD9-F67D-41F5-BA4C-3C84956E7F46}" destId="{D1776C8F-2B10-4075-8DF7-7F65AB725ED5}" srcOrd="2" destOrd="0" parTransId="{7291E740-3E17-41B3-99D3-1D67AE37CC3F}" sibTransId="{88B75C29-8054-417D-BCE3-878A55118F6D}"/>
    <dgm:cxn modelId="{3D887057-7E91-45EF-8E4B-3006C2DFECB4}" type="presOf" srcId="{6BE4E373-0656-4EDC-821E-BE09C952B1F6}" destId="{C7C3E6FD-D83F-4BDA-907E-B5EE041DA931}" srcOrd="0" destOrd="0" presId="urn:microsoft.com/office/officeart/2005/8/layout/vList5"/>
    <dgm:cxn modelId="{AFF7133D-5E9D-4613-9299-006F9E49301B}" type="presOf" srcId="{AA046201-5C4D-445E-BF0B-5C6D2B0A1945}" destId="{C04276DC-EE64-470A-B8BC-09067B8045FA}" srcOrd="0" destOrd="0" presId="urn:microsoft.com/office/officeart/2005/8/layout/vList5"/>
    <dgm:cxn modelId="{1D12F37E-DF42-400C-B5B5-A8FAF49EC0EC}" type="presOf" srcId="{1E4D3931-0DBD-4211-A24A-6AF364284B1E}" destId="{D54B1729-BC98-42C1-9C6C-D65DCBA4358F}" srcOrd="0" destOrd="0" presId="urn:microsoft.com/office/officeart/2005/8/layout/vList5"/>
    <dgm:cxn modelId="{63E4D827-0083-4625-9FD6-043D8D32091E}" srcId="{74EE5CD8-078F-4590-BF9C-A341A294A016}" destId="{1E4D3931-0DBD-4211-A24A-6AF364284B1E}" srcOrd="0" destOrd="0" parTransId="{FC93695B-FD0E-4353-B1FD-4328F4386DEC}" sibTransId="{CADAA3D9-7C63-4729-85B0-64C8AF644EEF}"/>
    <dgm:cxn modelId="{B8AF1086-D7BE-446F-9133-738B599E9A7D}" srcId="{F6FEADD9-F67D-41F5-BA4C-3C84956E7F46}" destId="{AA046201-5C4D-445E-BF0B-5C6D2B0A1945}" srcOrd="1" destOrd="0" parTransId="{FE92FC33-5E0F-4302-9E80-A69E8ACDDE56}" sibTransId="{40767EFF-7D52-4469-ACEE-7D28E67337E2}"/>
    <dgm:cxn modelId="{9071FB3B-D26B-4384-BD1A-80C12C62D02C}" srcId="{AA046201-5C4D-445E-BF0B-5C6D2B0A1945}" destId="{C59269D0-92A5-481C-BA64-727AFB0DD545}" srcOrd="0" destOrd="0" parTransId="{312CC84D-092F-422A-AA24-A4619DBBB7BE}" sibTransId="{266DE8E8-1339-41C4-B9A7-6148496C7FA9}"/>
    <dgm:cxn modelId="{B6416E04-E5DE-46CA-AD27-47EBE280D636}" type="presOf" srcId="{C59269D0-92A5-481C-BA64-727AFB0DD545}" destId="{B37A5355-225B-4C6F-AED7-6C620F99EECC}" srcOrd="0" destOrd="0" presId="urn:microsoft.com/office/officeart/2005/8/layout/vList5"/>
    <dgm:cxn modelId="{119690D4-400B-468B-8BA0-5C9C9E2AFEAF}" srcId="{D1776C8F-2B10-4075-8DF7-7F65AB725ED5}" destId="{6BE4E373-0656-4EDC-821E-BE09C952B1F6}" srcOrd="0" destOrd="0" parTransId="{34218063-BF94-4304-99BD-B3F7BA4D3C8F}" sibTransId="{E17B9BF1-2948-497F-8EC7-3BF734D839DB}"/>
    <dgm:cxn modelId="{9A0DCB65-9DCB-4972-9768-1762E4116F3C}" type="presOf" srcId="{74EE5CD8-078F-4590-BF9C-A341A294A016}" destId="{7E429971-BC57-430F-BB25-C0574E5E39E3}" srcOrd="0" destOrd="0" presId="urn:microsoft.com/office/officeart/2005/8/layout/vList5"/>
    <dgm:cxn modelId="{DBCA7E61-D822-40A0-A27A-D7E092386A0B}" type="presOf" srcId="{F6FEADD9-F67D-41F5-BA4C-3C84956E7F46}" destId="{AAE7A1E6-6847-453D-B55B-8A82BF138C1D}" srcOrd="0" destOrd="0" presId="urn:microsoft.com/office/officeart/2005/8/layout/vList5"/>
    <dgm:cxn modelId="{F40F9561-0D4C-44CF-91EF-A92B1DBDE44B}" srcId="{F6FEADD9-F67D-41F5-BA4C-3C84956E7F46}" destId="{74EE5CD8-078F-4590-BF9C-A341A294A016}" srcOrd="0" destOrd="0" parTransId="{BB568D76-3363-43D3-B00C-3359A643216C}" sibTransId="{CF9FB981-E6ED-4440-AC98-4E4E2ABA2C55}"/>
    <dgm:cxn modelId="{1E18118B-9778-4714-A249-2B714D5427F7}" type="presParOf" srcId="{AAE7A1E6-6847-453D-B55B-8A82BF138C1D}" destId="{C4407577-18A2-46E0-8805-2838042EB67A}" srcOrd="0" destOrd="0" presId="urn:microsoft.com/office/officeart/2005/8/layout/vList5"/>
    <dgm:cxn modelId="{84152E8A-21A6-4CAF-BC09-47C13F4FFFB8}" type="presParOf" srcId="{C4407577-18A2-46E0-8805-2838042EB67A}" destId="{7E429971-BC57-430F-BB25-C0574E5E39E3}" srcOrd="0" destOrd="0" presId="urn:microsoft.com/office/officeart/2005/8/layout/vList5"/>
    <dgm:cxn modelId="{1D51832F-3B38-483B-8C08-BDD413206841}" type="presParOf" srcId="{C4407577-18A2-46E0-8805-2838042EB67A}" destId="{D54B1729-BC98-42C1-9C6C-D65DCBA4358F}" srcOrd="1" destOrd="0" presId="urn:microsoft.com/office/officeart/2005/8/layout/vList5"/>
    <dgm:cxn modelId="{F2BB24AB-7DB6-4F0F-92D8-664E0F322520}" type="presParOf" srcId="{AAE7A1E6-6847-453D-B55B-8A82BF138C1D}" destId="{AB8574CC-D4F2-4555-AEE3-F4EE58B11D03}" srcOrd="1" destOrd="0" presId="urn:microsoft.com/office/officeart/2005/8/layout/vList5"/>
    <dgm:cxn modelId="{3F47CC38-27AC-4E4E-92A2-FDE046382C80}" type="presParOf" srcId="{AAE7A1E6-6847-453D-B55B-8A82BF138C1D}" destId="{85B8F607-FDD8-476A-ADBE-E1250824F294}" srcOrd="2" destOrd="0" presId="urn:microsoft.com/office/officeart/2005/8/layout/vList5"/>
    <dgm:cxn modelId="{B4BBC5E0-69C0-4FD2-84A6-C47E62DEA28D}" type="presParOf" srcId="{85B8F607-FDD8-476A-ADBE-E1250824F294}" destId="{C04276DC-EE64-470A-B8BC-09067B8045FA}" srcOrd="0" destOrd="0" presId="urn:microsoft.com/office/officeart/2005/8/layout/vList5"/>
    <dgm:cxn modelId="{71B90C6E-E0F2-4EE1-8864-5914AAFA20A7}" type="presParOf" srcId="{85B8F607-FDD8-476A-ADBE-E1250824F294}" destId="{B37A5355-225B-4C6F-AED7-6C620F99EECC}" srcOrd="1" destOrd="0" presId="urn:microsoft.com/office/officeart/2005/8/layout/vList5"/>
    <dgm:cxn modelId="{E6DEED78-0C33-4D1D-A595-AFE4311369E4}" type="presParOf" srcId="{AAE7A1E6-6847-453D-B55B-8A82BF138C1D}" destId="{5ACAA866-A8A8-4183-97B5-CEEAB1525C60}" srcOrd="3" destOrd="0" presId="urn:microsoft.com/office/officeart/2005/8/layout/vList5"/>
    <dgm:cxn modelId="{FD2A22C3-24B0-4E4D-A3BC-79528D3FBC48}" type="presParOf" srcId="{AAE7A1E6-6847-453D-B55B-8A82BF138C1D}" destId="{477213BE-9E91-4950-8451-7F60796F47F4}" srcOrd="4" destOrd="0" presId="urn:microsoft.com/office/officeart/2005/8/layout/vList5"/>
    <dgm:cxn modelId="{2D9E3819-8AF8-4F78-AD5E-1D892BCE0381}" type="presParOf" srcId="{477213BE-9E91-4950-8451-7F60796F47F4}" destId="{F5034101-5B7D-4FE7-B47A-5A48CF39606B}" srcOrd="0" destOrd="0" presId="urn:microsoft.com/office/officeart/2005/8/layout/vList5"/>
    <dgm:cxn modelId="{5FD7E964-E46A-45B4-A545-5D657B6094BB}" type="presParOf" srcId="{477213BE-9E91-4950-8451-7F60796F47F4}" destId="{C7C3E6FD-D83F-4BDA-907E-B5EE041DA931}"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1729-BC98-42C1-9C6C-D65DCBA4358F}">
      <dsp:nvSpPr>
        <dsp:cNvPr id="0" name=""/>
        <dsp:cNvSpPr/>
      </dsp:nvSpPr>
      <dsp:spPr>
        <a:xfrm rot="5400000">
          <a:off x="3066871" y="-1848315"/>
          <a:ext cx="1047750" cy="5010287"/>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0988" lvl="1" indent="-280988" algn="l" defTabSz="1422400">
            <a:lnSpc>
              <a:spcPct val="90000"/>
            </a:lnSpc>
            <a:spcBef>
              <a:spcPct val="0"/>
            </a:spcBef>
            <a:spcAft>
              <a:spcPct val="15000"/>
            </a:spcAft>
            <a:buChar char="••"/>
          </a:pPr>
          <a:r>
            <a:rPr lang="en-US" sz="3200" kern="1200" dirty="0" smtClean="0">
              <a:effectLst>
                <a:outerShdw blurRad="38100" dist="38100" dir="2700000" algn="tl">
                  <a:srgbClr val="000000">
                    <a:alpha val="43137"/>
                  </a:srgbClr>
                </a:outerShdw>
              </a:effectLst>
            </a:rPr>
            <a:t>Familiarize yourself with your new assignment</a:t>
          </a:r>
          <a:endParaRPr lang="en-US" sz="3200" kern="1200" dirty="0">
            <a:effectLst>
              <a:outerShdw blurRad="38100" dist="38100" dir="2700000" algn="tl">
                <a:srgbClr val="000000">
                  <a:alpha val="43137"/>
                </a:srgbClr>
              </a:outerShdw>
            </a:effectLst>
          </a:endParaRPr>
        </a:p>
      </dsp:txBody>
      <dsp:txXfrm rot="-5400000">
        <a:off x="1085603" y="132953"/>
        <a:ext cx="5010287" cy="1047750"/>
      </dsp:txXfrm>
    </dsp:sp>
    <dsp:sp modelId="{7E429971-BC57-430F-BB25-C0574E5E39E3}">
      <dsp:nvSpPr>
        <dsp:cNvPr id="0" name=""/>
        <dsp:cNvSpPr/>
      </dsp:nvSpPr>
      <dsp:spPr>
        <a:xfrm>
          <a:off x="109" y="0"/>
          <a:ext cx="1085492" cy="1309687"/>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sz="4400" kern="1200" smtClean="0"/>
            <a:t>1</a:t>
          </a:r>
          <a:endParaRPr lang="en-US" sz="4400" kern="1200" dirty="0"/>
        </a:p>
      </dsp:txBody>
      <dsp:txXfrm>
        <a:off x="53098" y="52989"/>
        <a:ext cx="979514" cy="1203709"/>
      </dsp:txXfrm>
    </dsp:sp>
    <dsp:sp modelId="{B37A5355-225B-4C6F-AED7-6C620F99EECC}">
      <dsp:nvSpPr>
        <dsp:cNvPr id="0" name=""/>
        <dsp:cNvSpPr/>
      </dsp:nvSpPr>
      <dsp:spPr>
        <a:xfrm rot="5400000">
          <a:off x="3066871" y="-473143"/>
          <a:ext cx="1047750" cy="5010287"/>
        </a:xfrm>
        <a:prstGeom prst="rect">
          <a:avLst/>
        </a:prstGeom>
        <a:solidFill>
          <a:schemeClr val="accent3">
            <a:tint val="40000"/>
            <a:alpha val="90000"/>
            <a:hueOff val="5358427"/>
            <a:satOff val="-6896"/>
            <a:lumOff val="-537"/>
            <a:alphaOff val="0"/>
          </a:schemeClr>
        </a:solidFill>
        <a:ln w="9525" cap="flat" cmpd="sng" algn="ctr">
          <a:solidFill>
            <a:schemeClr val="accent3">
              <a:tint val="40000"/>
              <a:alpha val="90000"/>
              <a:hueOff val="5358427"/>
              <a:satOff val="-6896"/>
              <a:lumOff val="-537"/>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smtClean="0">
              <a:effectLst>
                <a:outerShdw blurRad="38100" dist="38100" dir="2700000" algn="tl">
                  <a:srgbClr val="000000">
                    <a:alpha val="43137"/>
                  </a:srgbClr>
                </a:outerShdw>
              </a:effectLst>
            </a:rPr>
            <a:t>Explore your new environment</a:t>
          </a:r>
          <a:endParaRPr lang="en-US" sz="3200" kern="1200" dirty="0">
            <a:effectLst>
              <a:outerShdw blurRad="38100" dist="38100" dir="2700000" algn="tl">
                <a:srgbClr val="000000">
                  <a:alpha val="43137"/>
                </a:srgbClr>
              </a:outerShdw>
            </a:effectLst>
          </a:endParaRPr>
        </a:p>
      </dsp:txBody>
      <dsp:txXfrm rot="-5400000">
        <a:off x="1085603" y="1508125"/>
        <a:ext cx="5010287" cy="1047750"/>
      </dsp:txXfrm>
    </dsp:sp>
    <dsp:sp modelId="{C04276DC-EE64-470A-B8BC-09067B8045FA}">
      <dsp:nvSpPr>
        <dsp:cNvPr id="0" name=""/>
        <dsp:cNvSpPr/>
      </dsp:nvSpPr>
      <dsp:spPr>
        <a:xfrm>
          <a:off x="109" y="1377156"/>
          <a:ext cx="1085492" cy="1309687"/>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sz="4400" kern="1200" smtClean="0"/>
            <a:t>2</a:t>
          </a:r>
          <a:endParaRPr lang="en-US" sz="4400" kern="1200" dirty="0"/>
        </a:p>
      </dsp:txBody>
      <dsp:txXfrm>
        <a:off x="53098" y="1430145"/>
        <a:ext cx="979514" cy="1203709"/>
      </dsp:txXfrm>
    </dsp:sp>
    <dsp:sp modelId="{C7C3E6FD-D83F-4BDA-907E-B5EE041DA931}">
      <dsp:nvSpPr>
        <dsp:cNvPr id="0" name=""/>
        <dsp:cNvSpPr/>
      </dsp:nvSpPr>
      <dsp:spPr>
        <a:xfrm rot="5400000">
          <a:off x="3066871" y="902028"/>
          <a:ext cx="1047750" cy="5010287"/>
        </a:xfrm>
        <a:prstGeom prst="rect">
          <a:avLst/>
        </a:prstGeom>
        <a:solidFill>
          <a:schemeClr val="accent3">
            <a:tint val="40000"/>
            <a:alpha val="90000"/>
            <a:hueOff val="10716854"/>
            <a:satOff val="-13793"/>
            <a:lumOff val="-1075"/>
            <a:alphaOff val="0"/>
          </a:schemeClr>
        </a:solidFill>
        <a:ln w="9525" cap="flat" cmpd="sng" algn="ctr">
          <a:solidFill>
            <a:schemeClr val="accent3">
              <a:tint val="40000"/>
              <a:alpha val="90000"/>
              <a:hueOff val="10716854"/>
              <a:satOff val="-13793"/>
              <a:lumOff val="-1075"/>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85750" lvl="1" indent="-285750" algn="l" defTabSz="1422400">
            <a:lnSpc>
              <a:spcPct val="90000"/>
            </a:lnSpc>
            <a:spcBef>
              <a:spcPct val="0"/>
            </a:spcBef>
            <a:spcAft>
              <a:spcPct val="15000"/>
            </a:spcAft>
            <a:buChar char="••"/>
          </a:pPr>
          <a:r>
            <a:rPr lang="en-US" sz="3200" kern="1200" dirty="0" smtClean="0">
              <a:effectLst>
                <a:outerShdw blurRad="38100" dist="38100" dir="2700000" algn="tl">
                  <a:srgbClr val="000000">
                    <a:alpha val="43137"/>
                  </a:srgbClr>
                </a:outerShdw>
              </a:effectLst>
            </a:rPr>
            <a:t>Meet your new colleagues</a:t>
          </a:r>
          <a:endParaRPr lang="en-US" sz="3200" kern="1200" dirty="0">
            <a:effectLst>
              <a:outerShdw blurRad="38100" dist="38100" dir="2700000" algn="tl">
                <a:srgbClr val="000000">
                  <a:alpha val="43137"/>
                </a:srgbClr>
              </a:outerShdw>
            </a:effectLst>
          </a:endParaRPr>
        </a:p>
      </dsp:txBody>
      <dsp:txXfrm rot="-5400000">
        <a:off x="1085603" y="2883296"/>
        <a:ext cx="5010287" cy="1047750"/>
      </dsp:txXfrm>
    </dsp:sp>
    <dsp:sp modelId="{F5034101-5B7D-4FE7-B47A-5A48CF39606B}">
      <dsp:nvSpPr>
        <dsp:cNvPr id="0" name=""/>
        <dsp:cNvSpPr/>
      </dsp:nvSpPr>
      <dsp:spPr>
        <a:xfrm>
          <a:off x="109" y="2752328"/>
          <a:ext cx="1085492" cy="1309687"/>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sz="4400" kern="1200" smtClean="0"/>
            <a:t>3</a:t>
          </a:r>
          <a:endParaRPr lang="en-US" sz="4400" kern="1200" dirty="0"/>
        </a:p>
      </dsp:txBody>
      <dsp:txXfrm>
        <a:off x="53098" y="2805317"/>
        <a:ext cx="979514" cy="120370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D83FDC75-7F73-4A4A-A77C-09AADF00E0EA}" type="datetimeFigureOut">
              <a:rPr lang="en-US" smtClean="0"/>
              <a:pPr/>
              <a:t>2/8/2011</a:t>
            </a:fld>
            <a:endParaRPr lang="en-US" dirty="0"/>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459226BF-1F13-42D3-80DC-373E7ADD1EBC}"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48AEF76B-3757-4A0B-AF93-28494465C1DD}" type="datetimeFigureOut">
              <a:rPr lang="en-US" smtClean="0"/>
              <a:pPr/>
              <a:t>2/8/2011</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75693FD4-8F83-4EF7-AC3F-0DC0388986B0}"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Introduction</a:t>
            </a:r>
            <a:r>
              <a:rPr lang="en-US" baseline="0" dirty="0" smtClean="0"/>
              <a:t> – </a:t>
            </a:r>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10</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r>
              <a:rPr lang="en-US" sz="1200" b="1" kern="1200" dirty="0" smtClean="0">
                <a:solidFill>
                  <a:schemeClr val="tx1"/>
                </a:solidFill>
                <a:latin typeface="+mn-lt"/>
                <a:ea typeface="+mn-ea"/>
                <a:cs typeface="+mn-cs"/>
              </a:rPr>
              <a:t>Is the technology allowing the teacher/students to do Old things in Old ways?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Publishing a piece of writing in Word rather than hand writing it would be an example of this. (improve</a:t>
            </a:r>
            <a:r>
              <a:rPr lang="en-US" sz="1200" kern="1200" baseline="0" dirty="0" smtClean="0">
                <a:solidFill>
                  <a:schemeClr val="tx1"/>
                </a:solidFill>
                <a:latin typeface="+mn-lt"/>
                <a:ea typeface="+mn-ea"/>
                <a:cs typeface="+mn-cs"/>
              </a:rPr>
              <a:t> this by publishing on-line).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Also, using an LCD projector instead of a white/black board for a lesson.</a:t>
            </a:r>
          </a:p>
          <a:p>
            <a:r>
              <a:rPr lang="en-US" sz="1200" kern="1200" dirty="0" smtClean="0">
                <a:solidFill>
                  <a:schemeClr val="tx1"/>
                </a:solidFill>
                <a:latin typeface="+mn-lt"/>
                <a:ea typeface="+mn-ea"/>
                <a:cs typeface="+mn-cs"/>
              </a:rPr>
              <a:t>Another example would be researching on the Internet rather than in an Encyclopedia.</a:t>
            </a:r>
          </a:p>
          <a:p>
            <a:r>
              <a:rPr lang="en-US" sz="1200" kern="1200" dirty="0" smtClean="0">
                <a:solidFill>
                  <a:schemeClr val="tx1"/>
                </a:solidFill>
                <a:latin typeface="+mn-lt"/>
                <a:ea typeface="+mn-ea"/>
                <a:cs typeface="+mn-cs"/>
              </a:rPr>
              <a:t>These are all great things, and great ways to use technology, but they are only replacing the way we have always done things with something that might be faster, easier, and more accurate. In the end however, they are still the same old things we have been doing for years in education. </a:t>
            </a:r>
            <a:endParaRPr lang="en-US" dirty="0" smtClean="0"/>
          </a:p>
          <a:p>
            <a:pPr>
              <a:lnSpc>
                <a:spcPct val="80000"/>
              </a:lnSpc>
              <a:buFontTx/>
              <a:buNone/>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Is the technology allowing the teacher/students to do Old things in New ways?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Examples would be: watching Martin Luther King </a:t>
            </a:r>
            <a:r>
              <a:rPr lang="en-US" sz="1200" kern="1200" dirty="0" err="1" smtClean="0">
                <a:solidFill>
                  <a:schemeClr val="tx1"/>
                </a:solidFill>
                <a:latin typeface="+mn-lt"/>
                <a:ea typeface="+mn-ea"/>
                <a:cs typeface="+mn-cs"/>
              </a:rPr>
              <a:t>Jr.’s</a:t>
            </a:r>
            <a:r>
              <a:rPr lang="en-US" sz="1200" kern="1200" dirty="0" smtClean="0">
                <a:solidFill>
                  <a:schemeClr val="tx1"/>
                </a:solidFill>
                <a:latin typeface="+mn-lt"/>
                <a:ea typeface="+mn-ea"/>
                <a:cs typeface="+mn-cs"/>
              </a:rPr>
              <a:t> speech or listening to a recording of Stalin. Old things in New ways could also be reading and evaluation an original piece of writing or visiting a battle site via Google Earth.</a:t>
            </a:r>
          </a:p>
          <a:p>
            <a:r>
              <a:rPr lang="en-US" sz="1200" kern="1200" dirty="0" smtClean="0">
                <a:solidFill>
                  <a:schemeClr val="tx1"/>
                </a:solidFill>
                <a:latin typeface="+mn-lt"/>
                <a:ea typeface="+mn-ea"/>
                <a:cs typeface="+mn-cs"/>
              </a:rPr>
              <a:t>These are not new things…just new ways of doing old things. We used to read Martin Luther King </a:t>
            </a:r>
            <a:r>
              <a:rPr lang="en-US" sz="1200" kern="1200" dirty="0" err="1" smtClean="0">
                <a:solidFill>
                  <a:schemeClr val="tx1"/>
                </a:solidFill>
                <a:latin typeface="+mn-lt"/>
                <a:ea typeface="+mn-ea"/>
                <a:cs typeface="+mn-cs"/>
              </a:rPr>
              <a:t>Jr.’s</a:t>
            </a:r>
            <a:r>
              <a:rPr lang="en-US" sz="1200" kern="1200" dirty="0" smtClean="0">
                <a:solidFill>
                  <a:schemeClr val="tx1"/>
                </a:solidFill>
                <a:latin typeface="+mn-lt"/>
                <a:ea typeface="+mn-ea"/>
                <a:cs typeface="+mn-cs"/>
              </a:rPr>
              <a:t> speech to the class, now we can watch him give his speech in Washington D.C.</a:t>
            </a:r>
          </a:p>
          <a:p>
            <a:r>
              <a:rPr lang="en-US" sz="1200" kern="1200" dirty="0" smtClean="0">
                <a:solidFill>
                  <a:schemeClr val="tx1"/>
                </a:solidFill>
                <a:latin typeface="+mn-lt"/>
                <a:ea typeface="+mn-ea"/>
                <a:cs typeface="+mn-cs"/>
              </a:rPr>
              <a:t>We used to read the words of Stalin, now we can hear him speak them.</a:t>
            </a:r>
          </a:p>
          <a:p>
            <a:r>
              <a:rPr lang="en-US" sz="1200" kern="1200" dirty="0" smtClean="0">
                <a:solidFill>
                  <a:schemeClr val="tx1"/>
                </a:solidFill>
                <a:latin typeface="+mn-lt"/>
                <a:ea typeface="+mn-ea"/>
                <a:cs typeface="+mn-cs"/>
              </a:rPr>
              <a:t>We used to read from a book, now we can read and look at the original document. </a:t>
            </a:r>
          </a:p>
          <a:p>
            <a:r>
              <a:rPr lang="en-US" sz="1200" kern="1200" dirty="0" smtClean="0">
                <a:solidFill>
                  <a:schemeClr val="tx1"/>
                </a:solidFill>
                <a:latin typeface="+mn-lt"/>
                <a:ea typeface="+mn-ea"/>
                <a:cs typeface="+mn-cs"/>
              </a:rPr>
              <a:t>Instead of talking about a battle site, we can now visit that site virtually.</a:t>
            </a:r>
          </a:p>
          <a:p>
            <a:r>
              <a:rPr lang="en-US" sz="1200" kern="1200" dirty="0" smtClean="0">
                <a:solidFill>
                  <a:schemeClr val="tx1"/>
                </a:solidFill>
                <a:latin typeface="+mn-lt"/>
                <a:ea typeface="+mn-ea"/>
                <a:cs typeface="+mn-cs"/>
              </a:rPr>
              <a:t>These are not new things; they just enhance the old ways of doing things</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Also important to ask</a:t>
            </a:r>
            <a:r>
              <a:rPr lang="en-US" sz="1200" kern="1200" baseline="0" dirty="0" smtClean="0">
                <a:solidFill>
                  <a:schemeClr val="tx1"/>
                </a:solidFill>
                <a:latin typeface="+mn-lt"/>
                <a:ea typeface="+mn-ea"/>
                <a:cs typeface="+mn-cs"/>
              </a:rPr>
              <a:t> yourself, “Is the technology enhancing the learning environment?” </a:t>
            </a:r>
            <a:endParaRPr lang="en-US" dirty="0"/>
          </a:p>
        </p:txBody>
      </p:sp>
      <p:sp>
        <p:nvSpPr>
          <p:cNvPr id="4" name="Slide Number Placeholder 3"/>
          <p:cNvSpPr>
            <a:spLocks noGrp="1"/>
          </p:cNvSpPr>
          <p:nvPr>
            <p:ph type="sldNum" sz="quarter" idx="10"/>
          </p:nvPr>
        </p:nvSpPr>
        <p:spPr/>
        <p:txBody>
          <a:bodyPr/>
          <a:lstStyle/>
          <a:p>
            <a:fld id="{1771B139-2D8E-4183-BD8D-BDE25895B399}"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Is the technology creating new and different learning experiences for the students?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Does the technology allow students to learn from people they never would have been able to without it?</a:t>
            </a:r>
          </a:p>
          <a:p>
            <a:r>
              <a:rPr lang="en-US" sz="1200" kern="1200" dirty="0" smtClean="0">
                <a:solidFill>
                  <a:schemeClr val="tx1"/>
                </a:solidFill>
                <a:latin typeface="+mn-lt"/>
                <a:ea typeface="+mn-ea"/>
                <a:cs typeface="+mn-cs"/>
              </a:rPr>
              <a:t>Does the technology allow students to interact with information in a way that is meaningful and could not have happened otherwise?</a:t>
            </a:r>
          </a:p>
          <a:p>
            <a:r>
              <a:rPr lang="en-US" sz="1200" kern="1200" dirty="0" smtClean="0">
                <a:solidFill>
                  <a:schemeClr val="tx1"/>
                </a:solidFill>
                <a:latin typeface="+mn-lt"/>
                <a:ea typeface="+mn-ea"/>
                <a:cs typeface="+mn-cs"/>
              </a:rPr>
              <a:t>Does the technology allow students to create and share their knowledge with an audience they never would have had access to without technology?</a:t>
            </a:r>
          </a:p>
          <a:p>
            <a:r>
              <a:rPr lang="en-US" sz="1200" kern="1200" dirty="0" smtClean="0">
                <a:solidFill>
                  <a:schemeClr val="tx1"/>
                </a:solidFill>
                <a:latin typeface="+mn-lt"/>
                <a:ea typeface="+mn-ea"/>
                <a:cs typeface="+mn-cs"/>
              </a:rPr>
              <a:t>Many of our teachers are not at this level yet and many might never get here because this level of technology use requires a new way of looking at learning. One in which many of our schools are not yet prepared to look deeply into.</a:t>
            </a:r>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This is another option</a:t>
            </a:r>
            <a:r>
              <a:rPr lang="en-US" sz="1200" baseline="0" dirty="0" smtClean="0"/>
              <a:t> for an Overview slides using transitions.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93FD4-8F83-4EF7-AC3F-0DC0388986B0}"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93FD4-8F83-4EF7-AC3F-0DC0388986B0}"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can all seem a little</a:t>
            </a:r>
            <a:r>
              <a:rPr lang="en-US" baseline="0" dirty="0" smtClean="0"/>
              <a:t> overwhelming, but it is important to think about “how” you are using technology in order to determine its effectiveness. One can implement all the hardware, software, Web 2.0 tools available, but if it is done without purpose and goals, then there will be little effect on student learning.  </a:t>
            </a:r>
          </a:p>
          <a:p>
            <a:endParaRPr lang="en-US" baseline="0" dirty="0" smtClean="0"/>
          </a:p>
          <a:p>
            <a:r>
              <a:rPr lang="en-US" baseline="0" dirty="0" smtClean="0"/>
              <a:t>Technology + pedagogical changes = improved student learning</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 a section header for each of the topics, so there is a clear transition to the audience. </a:t>
            </a:r>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18</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 typeface="Arial" pitchFamily="34" charset="0"/>
              <a:buNone/>
            </a:pPr>
            <a:r>
              <a:rPr lang="en-US" dirty="0" smtClean="0"/>
              <a:t>Guidance</a:t>
            </a:r>
            <a:r>
              <a:rPr lang="en-US" baseline="0" dirty="0" smtClean="0"/>
              <a:t> teacher wanted to use technology in the classroom, particularly </a:t>
            </a:r>
            <a:r>
              <a:rPr lang="en-US" baseline="0" dirty="0" err="1" smtClean="0"/>
              <a:t>marvin</a:t>
            </a:r>
            <a:r>
              <a:rPr lang="en-US" baseline="0" dirty="0" smtClean="0"/>
              <a:t> 3D animation software, to create video presentations the students would make to their peers in other classes.  </a:t>
            </a:r>
          </a:p>
          <a:p>
            <a:pPr>
              <a:lnSpc>
                <a:spcPct val="80000"/>
              </a:lnSpc>
              <a:buFont typeface="Arial" pitchFamily="34" charset="0"/>
              <a:buChar char="•"/>
            </a:pPr>
            <a:r>
              <a:rPr lang="en-US" baseline="0" dirty="0" smtClean="0"/>
              <a:t>Met &amp; discussed options</a:t>
            </a:r>
          </a:p>
          <a:p>
            <a:pPr>
              <a:lnSpc>
                <a:spcPct val="80000"/>
              </a:lnSpc>
              <a:buFont typeface="Arial" pitchFamily="34" charset="0"/>
              <a:buChar char="•"/>
            </a:pPr>
            <a:r>
              <a:rPr lang="en-US" baseline="0" dirty="0" smtClean="0"/>
              <a:t>Created the project parameters, rubrics, etc.</a:t>
            </a:r>
          </a:p>
          <a:p>
            <a:pPr>
              <a:lnSpc>
                <a:spcPct val="80000"/>
              </a:lnSpc>
              <a:buFont typeface="Arial" pitchFamily="34" charset="0"/>
              <a:buChar char="•"/>
            </a:pPr>
            <a:r>
              <a:rPr lang="en-US" baseline="0" dirty="0" smtClean="0"/>
              <a:t>The software capabilities were introduced to the students.</a:t>
            </a:r>
          </a:p>
          <a:p>
            <a:pPr>
              <a:lnSpc>
                <a:spcPct val="80000"/>
              </a:lnSpc>
              <a:buFont typeface="Arial" pitchFamily="34" charset="0"/>
              <a:buChar char="•"/>
            </a:pPr>
            <a:r>
              <a:rPr lang="en-US" baseline="0" dirty="0" smtClean="0"/>
              <a:t>The pre-production process began; research conducted, storyboards created, scripts were written, all before working with the </a:t>
            </a:r>
            <a:r>
              <a:rPr lang="en-US" baseline="0" dirty="0" err="1" smtClean="0"/>
              <a:t>marvin</a:t>
            </a:r>
            <a:r>
              <a:rPr lang="en-US" baseline="0" dirty="0" smtClean="0"/>
              <a:t> software.</a:t>
            </a:r>
          </a:p>
          <a:p>
            <a:pPr>
              <a:lnSpc>
                <a:spcPct val="80000"/>
              </a:lnSpc>
              <a:buFont typeface="Arial" pitchFamily="34" charset="0"/>
              <a:buChar char="•"/>
            </a:pPr>
            <a:r>
              <a:rPr lang="en-US" baseline="0" dirty="0" smtClean="0"/>
              <a:t>Barriers encountered; time big factor, students absent due to sporting events.</a:t>
            </a:r>
          </a:p>
          <a:p>
            <a:pPr>
              <a:lnSpc>
                <a:spcPct val="80000"/>
              </a:lnSpc>
              <a:buFont typeface="Arial" pitchFamily="34" charset="0"/>
              <a:buChar char="•"/>
            </a:pPr>
            <a:r>
              <a:rPr lang="en-US" baseline="0" dirty="0" smtClean="0"/>
              <a:t>There was some frustration encountered that resulted in authentic problem solving and collaboration. </a:t>
            </a:r>
          </a:p>
          <a:p>
            <a:pPr>
              <a:lnSpc>
                <a:spcPct val="80000"/>
              </a:lnSpc>
              <a:buFont typeface="Arial" pitchFamily="34" charset="0"/>
              <a:buChar char="•"/>
            </a:pPr>
            <a:r>
              <a:rPr lang="en-US" baseline="0" dirty="0" smtClean="0"/>
              <a:t>The final outcome; an authentic learning opportunity of the guidance curriculum – perseverance, team building, positive character traits.</a:t>
            </a:r>
          </a:p>
          <a:p>
            <a:pPr>
              <a:lnSpc>
                <a:spcPct val="80000"/>
              </a:lnSpc>
              <a:buFont typeface="Arial" pitchFamily="34" charset="0"/>
              <a:buChar char="•"/>
            </a:pPr>
            <a:endParaRPr lang="en-US" baseline="0" dirty="0" smtClean="0"/>
          </a:p>
          <a:p>
            <a:pPr>
              <a:lnSpc>
                <a:spcPct val="80000"/>
              </a:lnSpc>
              <a:buFont typeface="Arial" pitchFamily="34" charset="0"/>
              <a:buNone/>
            </a:pPr>
            <a:r>
              <a:rPr lang="en-US" baseline="0" dirty="0" smtClean="0"/>
              <a:t>Excerpt from an email sent to the participating teacher; </a:t>
            </a:r>
          </a:p>
          <a:p>
            <a:r>
              <a:rPr lang="en-US" baseline="0" dirty="0" smtClean="0"/>
              <a:t>“</a:t>
            </a:r>
            <a:r>
              <a:rPr lang="en-US" sz="1200" kern="1200" dirty="0" smtClean="0">
                <a:solidFill>
                  <a:schemeClr val="tx1"/>
                </a:solidFill>
                <a:latin typeface="+mn-lt"/>
                <a:ea typeface="+mn-ea"/>
                <a:cs typeface="+mn-cs"/>
              </a:rPr>
              <a:t>Please let the students know that they are not expected to make Steven Spielberg type videos and I think they did an excellent job.  One can spend many, many hours trying to perfect a product and it takes lots of perseverance, time and effort to get the results one wants.  Like any piece of writing, it takes a lot of effort to perfect a story and bring it from concept to finished published product.  There also comes a time when a person has to make a </a:t>
            </a:r>
            <a:r>
              <a:rPr lang="en-US" sz="1200" kern="1200" dirty="0" err="1" smtClean="0">
                <a:solidFill>
                  <a:schemeClr val="tx1"/>
                </a:solidFill>
                <a:latin typeface="+mn-lt"/>
                <a:ea typeface="+mn-ea"/>
                <a:cs typeface="+mn-cs"/>
              </a:rPr>
              <a:t>judgement</a:t>
            </a:r>
            <a:r>
              <a:rPr lang="en-US" sz="1200" kern="1200" dirty="0" smtClean="0">
                <a:solidFill>
                  <a:schemeClr val="tx1"/>
                </a:solidFill>
                <a:latin typeface="+mn-lt"/>
                <a:ea typeface="+mn-ea"/>
                <a:cs typeface="+mn-cs"/>
              </a:rPr>
              <a:t> call and say "times up,"  the project is what it is.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Their projects were huge and I'm very impressed with what they have accomplished and with what you have accomplished.  What looks like big things such as; pop ups during the final stage, timing issues and speed being off, are minor things. Most can be solved by running through the final step of generating the video.  Learning is a process and those students have learned a lot. They  researched a topic and created an outline of what they wanted to present. They also created a PowerPoint of the most important facts they wanted to convey and that involved creating a good lead statement, organizing their information, choosing powerful words, selecting appropriate images, and paying attention to conventions, just to list a few.  They worked collaboratively with a partner, did a lot of troubleshooting, were totally engaged in their work and developed skills that could not be developed in a traditional learning setting.  You have provided them with an experience in character development that tested their perseverance, attitude toward learning, attention to details, and ability to work cooperatively and fairly with another person.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I am giving you a BIG pat on the back and your project is a true example of project based learning that embeds technology and literacy while developing 21st century skills and habits of mind.  It is not meant to be error free, and perfect from the start. This is only one teaching strategy and not one that you would do for everything.  I think the kids need to be reassured that technology is here to stay and they will be encountering 'glitches' for many years to come. It is how they deal with those glitches and setbacks that make them the people they are (guidance teaching at its best!).”</a:t>
            </a:r>
          </a:p>
          <a:p>
            <a:endParaRPr lang="en-US" sz="1200" kern="1200" dirty="0" smtClean="0">
              <a:solidFill>
                <a:schemeClr val="tx1"/>
              </a:solidFill>
              <a:latin typeface="+mn-lt"/>
              <a:ea typeface="+mn-ea"/>
              <a:cs typeface="+mn-cs"/>
            </a:endParaRPr>
          </a:p>
          <a:p>
            <a:pPr>
              <a:lnSpc>
                <a:spcPct val="80000"/>
              </a:lnSpc>
              <a:buFont typeface="Arial" pitchFamily="34" charset="0"/>
              <a:buNone/>
            </a:pPr>
            <a:endParaRPr lang="en-US" baseline="0" dirty="0" smtClean="0"/>
          </a:p>
          <a:p>
            <a:pPr>
              <a:lnSpc>
                <a:spcPct val="80000"/>
              </a:lnSpc>
              <a:buFont typeface="Arial" pitchFamily="34" charset="0"/>
              <a:buNone/>
            </a:pPr>
            <a:endParaRPr lang="en-US" baseline="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19</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 typeface="Arial" pitchFamily="34" charset="0"/>
              <a:buNone/>
            </a:pPr>
            <a:r>
              <a:rPr lang="en-US" dirty="0" smtClean="0"/>
              <a:t>Guidance</a:t>
            </a:r>
            <a:r>
              <a:rPr lang="en-US" baseline="0" dirty="0" smtClean="0"/>
              <a:t> teacher wanted to use technology in the classroom, particularly </a:t>
            </a:r>
            <a:r>
              <a:rPr lang="en-US" baseline="0" dirty="0" err="1" smtClean="0"/>
              <a:t>marvin</a:t>
            </a:r>
            <a:r>
              <a:rPr lang="en-US" baseline="0" dirty="0" smtClean="0"/>
              <a:t> 3D animation software, to create video presentations the students would make to their peers in other classes.  </a:t>
            </a:r>
          </a:p>
          <a:p>
            <a:pPr>
              <a:lnSpc>
                <a:spcPct val="80000"/>
              </a:lnSpc>
              <a:buFont typeface="Arial" pitchFamily="34" charset="0"/>
              <a:buChar char="•"/>
            </a:pPr>
            <a:r>
              <a:rPr lang="en-US" baseline="0" dirty="0" smtClean="0"/>
              <a:t>Met &amp; discussed options</a:t>
            </a:r>
          </a:p>
          <a:p>
            <a:pPr>
              <a:lnSpc>
                <a:spcPct val="80000"/>
              </a:lnSpc>
              <a:buFont typeface="Arial" pitchFamily="34" charset="0"/>
              <a:buChar char="•"/>
            </a:pPr>
            <a:r>
              <a:rPr lang="en-US" baseline="0" dirty="0" smtClean="0"/>
              <a:t>Created the project parameters, rubrics, etc.</a:t>
            </a:r>
          </a:p>
          <a:p>
            <a:pPr>
              <a:lnSpc>
                <a:spcPct val="80000"/>
              </a:lnSpc>
              <a:buFont typeface="Arial" pitchFamily="34" charset="0"/>
              <a:buChar char="•"/>
            </a:pPr>
            <a:r>
              <a:rPr lang="en-US" baseline="0" dirty="0" smtClean="0"/>
              <a:t>The software capabilities were introduced to the students.</a:t>
            </a:r>
          </a:p>
          <a:p>
            <a:pPr>
              <a:lnSpc>
                <a:spcPct val="80000"/>
              </a:lnSpc>
              <a:buFont typeface="Arial" pitchFamily="34" charset="0"/>
              <a:buChar char="•"/>
            </a:pPr>
            <a:r>
              <a:rPr lang="en-US" baseline="0" dirty="0" smtClean="0"/>
              <a:t>The pre-production process began; research conducted, storyboards created, scripts were written, all before working with the </a:t>
            </a:r>
            <a:r>
              <a:rPr lang="en-US" baseline="0" dirty="0" err="1" smtClean="0"/>
              <a:t>marvin</a:t>
            </a:r>
            <a:r>
              <a:rPr lang="en-US" baseline="0" dirty="0" smtClean="0"/>
              <a:t> software.</a:t>
            </a:r>
          </a:p>
          <a:p>
            <a:pPr>
              <a:lnSpc>
                <a:spcPct val="80000"/>
              </a:lnSpc>
              <a:buFont typeface="Arial" pitchFamily="34" charset="0"/>
              <a:buChar char="•"/>
            </a:pPr>
            <a:r>
              <a:rPr lang="en-US" baseline="0" dirty="0" smtClean="0"/>
              <a:t>Barriers encountered; time big factor, students absent due to sporting events.</a:t>
            </a:r>
          </a:p>
          <a:p>
            <a:pPr>
              <a:lnSpc>
                <a:spcPct val="80000"/>
              </a:lnSpc>
              <a:buFont typeface="Arial" pitchFamily="34" charset="0"/>
              <a:buChar char="•"/>
            </a:pPr>
            <a:r>
              <a:rPr lang="en-US" baseline="0" dirty="0" smtClean="0"/>
              <a:t>There was some frustration encountered that resulted in authentic problem solving and collaboration. </a:t>
            </a:r>
          </a:p>
          <a:p>
            <a:pPr>
              <a:lnSpc>
                <a:spcPct val="80000"/>
              </a:lnSpc>
              <a:buFont typeface="Arial" pitchFamily="34" charset="0"/>
              <a:buChar char="•"/>
            </a:pPr>
            <a:r>
              <a:rPr lang="en-US" baseline="0" dirty="0" smtClean="0"/>
              <a:t>The final outcome; an authentic learning opportunity of the guidance curriculum – perseverance, team building, positive character traits.</a:t>
            </a:r>
          </a:p>
          <a:p>
            <a:pPr>
              <a:lnSpc>
                <a:spcPct val="80000"/>
              </a:lnSpc>
              <a:buFont typeface="Arial" pitchFamily="34" charset="0"/>
              <a:buChar char="•"/>
            </a:pPr>
            <a:endParaRPr lang="en-US" baseline="0" dirty="0" smtClean="0"/>
          </a:p>
          <a:p>
            <a:pPr>
              <a:lnSpc>
                <a:spcPct val="80000"/>
              </a:lnSpc>
              <a:buFont typeface="Arial" pitchFamily="34" charset="0"/>
              <a:buNone/>
            </a:pPr>
            <a:r>
              <a:rPr lang="en-US" baseline="0" dirty="0" smtClean="0"/>
              <a:t>Excerpt from an email sent to the participating teacher; </a:t>
            </a:r>
          </a:p>
          <a:p>
            <a:r>
              <a:rPr lang="en-US" baseline="0" dirty="0" smtClean="0"/>
              <a:t>“</a:t>
            </a:r>
            <a:r>
              <a:rPr lang="en-US" sz="1200" kern="1200" dirty="0" smtClean="0">
                <a:solidFill>
                  <a:schemeClr val="tx1"/>
                </a:solidFill>
                <a:latin typeface="+mn-lt"/>
                <a:ea typeface="+mn-ea"/>
                <a:cs typeface="+mn-cs"/>
              </a:rPr>
              <a:t>Please let the students know that they are not expected to make Steven Spielberg type videos and I think they did an excellent job.  One can spend many, many hours trying to perfect a product and it takes lots of perseverance, time and effort to get the results one wants.  Like any piece of writing, it takes a lot of effort to perfect a story and bring it from concept to finished published product.  There also comes a time when a person has to make a </a:t>
            </a:r>
            <a:r>
              <a:rPr lang="en-US" sz="1200" kern="1200" dirty="0" err="1" smtClean="0">
                <a:solidFill>
                  <a:schemeClr val="tx1"/>
                </a:solidFill>
                <a:latin typeface="+mn-lt"/>
                <a:ea typeface="+mn-ea"/>
                <a:cs typeface="+mn-cs"/>
              </a:rPr>
              <a:t>judgement</a:t>
            </a:r>
            <a:r>
              <a:rPr lang="en-US" sz="1200" kern="1200" dirty="0" smtClean="0">
                <a:solidFill>
                  <a:schemeClr val="tx1"/>
                </a:solidFill>
                <a:latin typeface="+mn-lt"/>
                <a:ea typeface="+mn-ea"/>
                <a:cs typeface="+mn-cs"/>
              </a:rPr>
              <a:t> call and say "times up,"  the project is what it is.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Their projects were huge and I'm very impressed with what they have accomplished and with what you have accomplished.  What looks like big things such as; pop ups during the final stage, timing issues and speed being off, are minor things. Most can be solved by running through the final step of generating the video.  Learning is a process and those students have learned a lot. They  researched a topic and created an outline of what they wanted to present. They also created a PowerPoint of the most important facts they wanted to convey and that involved creating a good lead statement, organizing their information, choosing powerful words, selecting appropriate images, and paying attention to conventions, just to list a few.  They worked collaboratively with a partner, did a lot of troubleshooting, were totally engaged in their work and developed skills that could not be developed in a traditional learning setting.  You have provided them with an experience in character development that tested their perseverance, attitude toward learning, attention to details, and ability to work cooperatively and fairly with another person.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I am giving you a BIG pat on the back and your project is a true example of project based learning that embeds technology and literacy while developing 21st century skills and habits of mind.  It is not meant to be error free, and perfect from the start. This is only one teaching strategy and not one that you would do for everything.  I think the kids need to be reassured that technology is here to stay and they will be encountering 'glitches' for many years to come. It is how they deal with those glitches and setbacks that make them the people they are (guidance teaching at its best!).”</a:t>
            </a:r>
          </a:p>
          <a:p>
            <a:endParaRPr lang="en-US" sz="1200" kern="1200" dirty="0" smtClean="0">
              <a:solidFill>
                <a:schemeClr val="tx1"/>
              </a:solidFill>
              <a:latin typeface="+mn-lt"/>
              <a:ea typeface="+mn-ea"/>
              <a:cs typeface="+mn-cs"/>
            </a:endParaRPr>
          </a:p>
          <a:p>
            <a:pPr>
              <a:lnSpc>
                <a:spcPct val="80000"/>
              </a:lnSpc>
              <a:buFont typeface="Arial" pitchFamily="34" charset="0"/>
              <a:buNone/>
            </a:pPr>
            <a:endParaRPr lang="en-US" baseline="0" dirty="0" smtClean="0"/>
          </a:p>
          <a:p>
            <a:pPr>
              <a:lnSpc>
                <a:spcPct val="80000"/>
              </a:lnSpc>
              <a:buFont typeface="Arial" pitchFamily="34" charset="0"/>
              <a:buNone/>
            </a:pPr>
            <a:endParaRPr lang="en-US" baseline="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Who I am;</a:t>
            </a:r>
          </a:p>
          <a:p>
            <a:r>
              <a:rPr lang="en-US" baseline="0" dirty="0" smtClean="0"/>
              <a:t>-I work as a Technology mentor for School District 15 in Northeastern New Brunswick and have been working in this capacity for almost 5 years.  I am part of a cohort of 28 mentors across the province who assist teachers with effectively integrating technology across the curriculum.</a:t>
            </a:r>
            <a:endParaRPr lang="en-US" dirty="0" smtClean="0"/>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20</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Tx/>
              <a:buNone/>
            </a:pPr>
            <a:r>
              <a:rPr lang="en-US" dirty="0" smtClean="0"/>
              <a:t>Make</a:t>
            </a:r>
            <a:r>
              <a:rPr lang="en-US" baseline="0" dirty="0" smtClean="0"/>
              <a:t> real-world connections;</a:t>
            </a:r>
          </a:p>
          <a:p>
            <a:pPr>
              <a:lnSpc>
                <a:spcPct val="80000"/>
              </a:lnSpc>
              <a:buFont typeface="Arial" pitchFamily="34" charset="0"/>
              <a:buChar char="•"/>
            </a:pPr>
            <a:r>
              <a:rPr lang="en-US" baseline="0" dirty="0" smtClean="0"/>
              <a:t>Partnerships that deal with the needs of the community.</a:t>
            </a:r>
          </a:p>
          <a:p>
            <a:pPr>
              <a:lnSpc>
                <a:spcPct val="80000"/>
              </a:lnSpc>
              <a:buFont typeface="Arial" pitchFamily="34" charset="0"/>
              <a:buChar char="•"/>
            </a:pPr>
            <a:r>
              <a:rPr lang="en-US" baseline="0" dirty="0" smtClean="0"/>
              <a:t>Guest speaker from Chaleur Enterprise (economic development organization) asked the students to create short video clips highlighting an area in the community they liked visiting.</a:t>
            </a:r>
          </a:p>
          <a:p>
            <a:pPr>
              <a:lnSpc>
                <a:spcPct val="80000"/>
              </a:lnSpc>
              <a:buFont typeface="Arial" pitchFamily="34" charset="0"/>
              <a:buChar char="•"/>
            </a:pPr>
            <a:r>
              <a:rPr lang="en-US" baseline="0" dirty="0" smtClean="0"/>
              <a:t>Students planned (storyboard &amp; scripted their presentations)</a:t>
            </a:r>
          </a:p>
          <a:p>
            <a:pPr>
              <a:lnSpc>
                <a:spcPct val="80000"/>
              </a:lnSpc>
              <a:buFont typeface="Arial" pitchFamily="34" charset="0"/>
              <a:buChar char="•"/>
            </a:pPr>
            <a:r>
              <a:rPr lang="en-US" baseline="0" dirty="0" smtClean="0"/>
              <a:t>Students, with the help of their parents, took pictures and brought them to school on USB sticks or uploaded them to their portal site.</a:t>
            </a:r>
          </a:p>
          <a:p>
            <a:pPr>
              <a:lnSpc>
                <a:spcPct val="80000"/>
              </a:lnSpc>
              <a:buFont typeface="Arial" pitchFamily="34" charset="0"/>
              <a:buChar char="•"/>
            </a:pPr>
            <a:r>
              <a:rPr lang="en-US" baseline="0" dirty="0" smtClean="0"/>
              <a:t>Worked with </a:t>
            </a:r>
            <a:r>
              <a:rPr lang="en-US" baseline="0" dirty="0" err="1" smtClean="0"/>
              <a:t>Photostory</a:t>
            </a:r>
            <a:r>
              <a:rPr lang="en-US" baseline="0" dirty="0" smtClean="0"/>
              <a:t> to produce their own videos.</a:t>
            </a:r>
          </a:p>
          <a:p>
            <a:pPr>
              <a:lnSpc>
                <a:spcPct val="80000"/>
              </a:lnSpc>
              <a:buFont typeface="Arial" pitchFamily="34" charset="0"/>
              <a:buChar char="•"/>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21</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Tx/>
              <a:buNone/>
            </a:pPr>
            <a:r>
              <a:rPr lang="en-US" dirty="0" smtClean="0"/>
              <a:t>Project details:</a:t>
            </a:r>
          </a:p>
          <a:p>
            <a:pPr>
              <a:lnSpc>
                <a:spcPct val="80000"/>
              </a:lnSpc>
              <a:buFontTx/>
              <a:buNone/>
            </a:pPr>
            <a:r>
              <a:rPr lang="en-US" dirty="0" smtClean="0"/>
              <a:t>-Innovative</a:t>
            </a:r>
            <a:r>
              <a:rPr lang="en-US" baseline="0" dirty="0" smtClean="0"/>
              <a:t> Learning Fund Project</a:t>
            </a:r>
          </a:p>
          <a:p>
            <a:pPr>
              <a:lnSpc>
                <a:spcPct val="80000"/>
              </a:lnSpc>
              <a:buFontTx/>
              <a:buNone/>
            </a:pPr>
            <a:r>
              <a:rPr lang="en-US" baseline="0" dirty="0" smtClean="0"/>
              <a:t>-3 elementary school classes created podcasts about the Traits of Writing</a:t>
            </a:r>
          </a:p>
          <a:p>
            <a:pPr>
              <a:lnSpc>
                <a:spcPct val="80000"/>
              </a:lnSpc>
              <a:buFontTx/>
              <a:buNone/>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22</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Tx/>
              <a:buNone/>
            </a:pPr>
            <a:r>
              <a:rPr lang="en-US" dirty="0" smtClean="0"/>
              <a:t>Project details:</a:t>
            </a:r>
          </a:p>
          <a:p>
            <a:pPr>
              <a:lnSpc>
                <a:spcPct val="80000"/>
              </a:lnSpc>
              <a:buFontTx/>
              <a:buNone/>
            </a:pPr>
            <a:r>
              <a:rPr lang="en-US" dirty="0" smtClean="0"/>
              <a:t>-Innovative</a:t>
            </a:r>
            <a:r>
              <a:rPr lang="en-US" baseline="0" dirty="0" smtClean="0"/>
              <a:t> Learning Fund Project</a:t>
            </a:r>
          </a:p>
          <a:p>
            <a:pPr>
              <a:lnSpc>
                <a:spcPct val="80000"/>
              </a:lnSpc>
              <a:buFontTx/>
              <a:buNone/>
            </a:pPr>
            <a:r>
              <a:rPr lang="en-US" baseline="0" dirty="0" smtClean="0"/>
              <a:t>-3 elementary school classes created podcasts about the Traits </a:t>
            </a:r>
            <a:r>
              <a:rPr lang="en-US" baseline="0" smtClean="0"/>
              <a:t>of Writing</a:t>
            </a:r>
          </a:p>
          <a:p>
            <a:pPr>
              <a:lnSpc>
                <a:spcPct val="80000"/>
              </a:lnSpc>
              <a:buFontTx/>
              <a:buNone/>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23</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Tx/>
              <a:buNone/>
            </a:pPr>
            <a:r>
              <a:rPr lang="en-US" dirty="0" smtClean="0"/>
              <a:t>Project details:</a:t>
            </a:r>
          </a:p>
          <a:p>
            <a:pPr>
              <a:lnSpc>
                <a:spcPct val="80000"/>
              </a:lnSpc>
              <a:buFontTx/>
              <a:buNone/>
            </a:pPr>
            <a:r>
              <a:rPr lang="en-US" dirty="0" smtClean="0"/>
              <a:t>-Innovative</a:t>
            </a:r>
            <a:r>
              <a:rPr lang="en-US" baseline="0" dirty="0" smtClean="0"/>
              <a:t> Learning Fund Project</a:t>
            </a:r>
          </a:p>
          <a:p>
            <a:pPr>
              <a:lnSpc>
                <a:spcPct val="80000"/>
              </a:lnSpc>
              <a:buFontTx/>
              <a:buNone/>
            </a:pPr>
            <a:r>
              <a:rPr lang="en-US" baseline="0" dirty="0" smtClean="0"/>
              <a:t>-3 elementary school classes created podcasts about the Traits </a:t>
            </a:r>
            <a:r>
              <a:rPr lang="en-US" baseline="0" smtClean="0"/>
              <a:t>of Writing</a:t>
            </a:r>
          </a:p>
          <a:p>
            <a:pPr>
              <a:lnSpc>
                <a:spcPct val="80000"/>
              </a:lnSpc>
              <a:buFontTx/>
              <a:buNone/>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24</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Tx/>
              <a:buNone/>
            </a:pPr>
            <a:r>
              <a:rPr lang="en-US" dirty="0" smtClean="0"/>
              <a:t>Project details:</a:t>
            </a:r>
          </a:p>
          <a:p>
            <a:pPr>
              <a:lnSpc>
                <a:spcPct val="80000"/>
              </a:lnSpc>
              <a:buFontTx/>
              <a:buNone/>
            </a:pPr>
            <a:r>
              <a:rPr lang="en-US" dirty="0" smtClean="0"/>
              <a:t>-Innovative</a:t>
            </a:r>
            <a:r>
              <a:rPr lang="en-US" baseline="0" dirty="0" smtClean="0"/>
              <a:t> Learning Fund Project</a:t>
            </a:r>
          </a:p>
          <a:p>
            <a:pPr>
              <a:lnSpc>
                <a:spcPct val="80000"/>
              </a:lnSpc>
              <a:buFontTx/>
              <a:buNone/>
            </a:pPr>
            <a:r>
              <a:rPr lang="en-US" baseline="0" dirty="0" smtClean="0"/>
              <a:t>-3 elementary school classes created podcasts about the Traits </a:t>
            </a:r>
            <a:r>
              <a:rPr lang="en-US" baseline="0" smtClean="0"/>
              <a:t>of Writing</a:t>
            </a:r>
          </a:p>
          <a:p>
            <a:pPr>
              <a:lnSpc>
                <a:spcPct val="80000"/>
              </a:lnSpc>
              <a:buFontTx/>
              <a:buNone/>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Wrap-up &amp; final thoughts.  </a:t>
            </a:r>
            <a:endParaRPr lang="en-US" dirty="0"/>
          </a:p>
        </p:txBody>
      </p:sp>
      <p:sp>
        <p:nvSpPr>
          <p:cNvPr id="4" name="Slide Number Placeholder 3"/>
          <p:cNvSpPr>
            <a:spLocks noGrp="1"/>
          </p:cNvSpPr>
          <p:nvPr>
            <p:ph type="sldNum" sz="quarter" idx="10"/>
          </p:nvPr>
        </p:nvSpPr>
        <p:spPr/>
        <p:txBody>
          <a:bodyPr/>
          <a:lstStyle/>
          <a:p>
            <a:fld id="{1771B139-2D8E-4183-BD8D-BDE25895B399}"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a:t>
            </a:r>
            <a:r>
              <a:rPr lang="en-US" baseline="0" dirty="0" smtClean="0"/>
              <a:t> four schools participating in a provincial research study on Enhancing Student Learning Through Technology to determine how the process of teaching and learning can be most effectively enhanced with technology.  The intention is to have a variety of 37 Demonstration Schools that will provide comprehensive data to inform future directions.</a:t>
            </a:r>
          </a:p>
          <a:p>
            <a:endParaRPr lang="en-US" baseline="0" dirty="0" smtClean="0"/>
          </a:p>
          <a:p>
            <a:r>
              <a:rPr lang="en-US" baseline="0" dirty="0" smtClean="0"/>
              <a:t>Superior Middle School has been part of 1:1 notebook project dating back to 2006 but did not have a Take it Home program.  </a:t>
            </a:r>
          </a:p>
          <a:p>
            <a:endParaRPr lang="en-US" baseline="0" dirty="0" smtClean="0"/>
          </a:p>
          <a:p>
            <a:r>
              <a:rPr lang="en-US" baseline="0" dirty="0" smtClean="0"/>
              <a:t>The three high schools are just new to the process and are currently getting their infrastructure into place in order to accommodate the additional wireless needs. The number of </a:t>
            </a:r>
            <a:r>
              <a:rPr lang="en-US" baseline="0" dirty="0" err="1" smtClean="0"/>
              <a:t>netbooks</a:t>
            </a:r>
            <a:r>
              <a:rPr lang="en-US" baseline="0" dirty="0" smtClean="0"/>
              <a:t> at the high school level is based on 50% of the population; some schools will implement 1:1 at one grade level, whereas others will share clusters on moveable carts. </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2006, a grade 4 class in our school district piloted a 1:1 notebook project in a low socio-economic area of our district.  The results were tremendously successful with the literacy rates jumping ….., attendance improved greatly and students took an interest in school and became engaged in their learning.</a:t>
            </a:r>
          </a:p>
          <a:p>
            <a:endParaRPr lang="en-US" baseline="0" dirty="0" smtClean="0"/>
          </a:p>
          <a:p>
            <a:r>
              <a:rPr lang="en-US" baseline="0" dirty="0" smtClean="0"/>
              <a:t>Let’s listen to my colleague, Reggie Cyr, tell his story about how he uses technology to enhance student learning.  While you watch the video, take note of the secret to his success.</a:t>
            </a:r>
          </a:p>
        </p:txBody>
      </p:sp>
      <p:sp>
        <p:nvSpPr>
          <p:cNvPr id="4" name="Slide Number Placeholder 3"/>
          <p:cNvSpPr>
            <a:spLocks noGrp="1"/>
          </p:cNvSpPr>
          <p:nvPr>
            <p:ph type="sldNum" sz="quarter" idx="10"/>
          </p:nvPr>
        </p:nvSpPr>
        <p:spPr/>
        <p:txBody>
          <a:bodyPr/>
          <a:lstStyle/>
          <a:p>
            <a:fld id="{75693FD4-8F83-4EF7-AC3F-0DC0388986B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dirty="0" smtClean="0"/>
              <a:t>Identify the goals</a:t>
            </a:r>
            <a:r>
              <a:rPr lang="en-US" sz="1200" baseline="0" dirty="0" smtClean="0"/>
              <a:t> for today’s session.  </a:t>
            </a:r>
          </a:p>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baseline="0" dirty="0" smtClean="0"/>
          </a:p>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baseline="0" dirty="0" smtClean="0"/>
              <a:t>1 – I want </a:t>
            </a:r>
            <a:r>
              <a:rPr lang="en-US" sz="1200" baseline="0" smtClean="0"/>
              <a:t>particp</a:t>
            </a:r>
            <a:endParaRPr lang="en-US" sz="1200" dirty="0" smtClean="0"/>
          </a:p>
          <a:p>
            <a:pPr marL="228600" indent="-228600">
              <a:buFont typeface="+mj-lt"/>
              <a:buNone/>
            </a:pPr>
            <a:endParaRPr lang="en-US" sz="1200" dirty="0"/>
          </a:p>
        </p:txBody>
      </p:sp>
      <p:sp>
        <p:nvSpPr>
          <p:cNvPr id="5" name="Slide Image Placeholder 4"/>
          <p:cNvSpPr>
            <a:spLocks noGrp="1" noRot="1" noChangeAspect="1"/>
          </p:cNvSpPr>
          <p:nvPr>
            <p:ph type="sldImg"/>
          </p:nvPr>
        </p:nvSpPr>
        <p:spPr>
          <a:xfrm>
            <a:off x="512763" y="511175"/>
            <a:ext cx="3197225" cy="2398713"/>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the next few minutes we are going to explore some ways</a:t>
            </a:r>
            <a:r>
              <a:rPr lang="en-US" baseline="0" dirty="0" smtClean="0"/>
              <a:t> that you use technology in the classroom and take a look at their effectiveness.</a:t>
            </a:r>
            <a:endParaRPr lang="en-US" dirty="0" smtClean="0"/>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 want you to take a few minutes and think about technology use in your classroom,</a:t>
            </a:r>
            <a:r>
              <a:rPr lang="en-US" baseline="0" dirty="0" smtClean="0"/>
              <a:t> your school.  Jot down some ways that you use technology.</a:t>
            </a:r>
          </a:p>
          <a:p>
            <a:endParaRPr lang="en-US" baseline="0" dirty="0" smtClean="0"/>
          </a:p>
          <a:p>
            <a:r>
              <a:rPr lang="en-US" baseline="0" dirty="0" smtClean="0"/>
              <a:t>….give a few minutes to complete this task.</a:t>
            </a:r>
          </a:p>
        </p:txBody>
      </p:sp>
      <p:sp>
        <p:nvSpPr>
          <p:cNvPr id="4" name="Slide Number Placeholder 3"/>
          <p:cNvSpPr>
            <a:spLocks noGrp="1"/>
          </p:cNvSpPr>
          <p:nvPr>
            <p:ph type="sldNum" sz="quarter" idx="10"/>
          </p:nvPr>
        </p:nvSpPr>
        <p:spPr/>
        <p:txBody>
          <a:bodyPr/>
          <a:lstStyle/>
          <a:p>
            <a:fld id="{EC6EAC7D-5A89-47C2-8ABA-56C9C2DEF7A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would be the use of edutainment software, the use of a particular piece of technology because it happens to be in the room. The teacher dabbles with technology, not having a real focus on its use within the lesson but uses it as an add-on or at a very basic level (no real impact on the learning process</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Example – we have laptops</a:t>
            </a:r>
            <a:r>
              <a:rPr lang="en-US" sz="1200" kern="1200" baseline="0" dirty="0" smtClean="0">
                <a:solidFill>
                  <a:schemeClr val="tx1"/>
                </a:solidFill>
                <a:latin typeface="+mn-lt"/>
                <a:ea typeface="+mn-ea"/>
                <a:cs typeface="+mn-cs"/>
              </a:rPr>
              <a:t> and were told we need to use them; I have designated lab time that I have to use; I got a SMART Board and I use it to view videos on YouTube, etc.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771B139-2D8E-4183-BD8D-BDE25895B399}"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a:defRPr b="1" cap="small" baseline="0">
                <a:solidFill>
                  <a:srgbClr val="003300"/>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962400" y="4038600"/>
            <a:ext cx="4772528" cy="990600"/>
          </a:xfrm>
        </p:spPr>
        <p:txBody>
          <a:bodyPr>
            <a:normAutofit/>
          </a:bodyPr>
          <a:lstStyle>
            <a:lvl1pPr marL="0" indent="0" algn="r">
              <a:buNone/>
              <a:defRPr sz="2000" b="0">
                <a:solidFill>
                  <a:schemeClr val="tx1"/>
                </a:solidFill>
                <a:latin typeface="Georg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a:off x="0" y="1251"/>
            <a:ext cx="3721618" cy="6858000"/>
          </a:xfrm>
          <a:prstGeom prst="rect">
            <a:avLst/>
          </a:prstGeom>
        </p:spPr>
      </p:pic>
      <p:sp>
        <p:nvSpPr>
          <p:cNvPr id="10" name="Picture Placeholder 9"/>
          <p:cNvSpPr>
            <a:spLocks noGrp="1"/>
          </p:cNvSpPr>
          <p:nvPr>
            <p:ph type="pic" sz="quarter" idx="13" hasCustomPrompt="1"/>
          </p:nvPr>
        </p:nvSpPr>
        <p:spPr>
          <a:xfrm>
            <a:off x="6858000" y="5105400"/>
            <a:ext cx="1828800" cy="990600"/>
          </a:xfrm>
        </p:spPr>
        <p:txBody>
          <a:bodyPr>
            <a:normAutofit/>
          </a:bodyPr>
          <a:lstStyle>
            <a:lvl1pPr marL="0" indent="0" algn="ctr">
              <a:buNone/>
              <a:defRPr sz="2000" baseline="0"/>
            </a:lvl1pPr>
          </a:lstStyle>
          <a:p>
            <a:r>
              <a:rPr lang="en-US" dirty="0" smtClean="0"/>
              <a:t>Company Logo</a:t>
            </a:r>
            <a:endParaRPr lang="en-US"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355600"/>
            <a:ext cx="819467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73100" y="1497013"/>
            <a:ext cx="3975100" cy="4759325"/>
          </a:xfrm>
        </p:spPr>
        <p:txBody>
          <a:bodyPr/>
          <a:lstStyle>
            <a:lvl4pPr>
              <a:defRPr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Text Placeholder 3"/>
          <p:cNvSpPr>
            <a:spLocks noGrp="1"/>
          </p:cNvSpPr>
          <p:nvPr>
            <p:ph type="body" sz="half" idx="2"/>
          </p:nvPr>
        </p:nvSpPr>
        <p:spPr>
          <a:xfrm>
            <a:off x="4937760" y="1497013"/>
            <a:ext cx="3977640" cy="4759325"/>
          </a:xfrm>
        </p:spPr>
        <p:txBody>
          <a:bodyPr/>
          <a:lstStyle>
            <a:lvl4pPr>
              <a:defRPr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Date Placeholder 3"/>
          <p:cNvSpPr>
            <a:spLocks noGrp="1"/>
          </p:cNvSpPr>
          <p:nvPr>
            <p:ph type="dt" sz="half" idx="10"/>
          </p:nvPr>
        </p:nvSpPr>
        <p:spPr>
          <a:xfrm>
            <a:off x="762000" y="6356350"/>
            <a:ext cx="2133600" cy="365125"/>
          </a:xfrm>
        </p:spPr>
        <p:txBody>
          <a:bodyPr/>
          <a:lstStyle/>
          <a:p>
            <a:fld id="{757B281C-5159-4971-8228-52B9A72E9ED2}" type="datetimeFigureOut">
              <a:rPr lang="en-US" smtClean="0"/>
              <a:pPr/>
              <a:t>2/8/2011</a:t>
            </a:fld>
            <a:endParaRPr lang="en-US" dirty="0"/>
          </a:p>
        </p:txBody>
      </p:sp>
      <p:sp>
        <p:nvSpPr>
          <p:cNvPr id="6" name="Footer Placeholder 4"/>
          <p:cNvSpPr>
            <a:spLocks noGrp="1"/>
          </p:cNvSpPr>
          <p:nvPr>
            <p:ph type="ftr" sz="quarter" idx="11"/>
          </p:nvPr>
        </p:nvSpPr>
        <p:spPr>
          <a:xfrm>
            <a:off x="3352800" y="6356350"/>
            <a:ext cx="2895600" cy="365125"/>
          </a:xfrm>
        </p:spPr>
        <p:txBody>
          <a:bodyPr/>
          <a:lstStyle/>
          <a:p>
            <a:endParaRPr lang="en-US" dirty="0"/>
          </a:p>
        </p:txBody>
      </p:sp>
      <p:sp>
        <p:nvSpPr>
          <p:cNvPr id="7"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ackground Onl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rPr lang="en-US" smtClean="0"/>
              <a:pPr/>
              <a:t>2/8/2011</a:t>
            </a:fld>
            <a:endParaRPr lang="en-US" dirty="0"/>
          </a:p>
        </p:txBody>
      </p:sp>
      <p:sp>
        <p:nvSpPr>
          <p:cNvPr id="4" name="Footer Placeholder 4"/>
          <p:cNvSpPr>
            <a:spLocks noGrp="1"/>
          </p:cNvSpPr>
          <p:nvPr>
            <p:ph type="ftr" sz="quarter" idx="11"/>
          </p:nvPr>
        </p:nvSpPr>
        <p:spPr>
          <a:xfrm>
            <a:off x="3352800" y="6356350"/>
            <a:ext cx="2895600" cy="365125"/>
          </a:xfrm>
        </p:spPr>
        <p:txBody>
          <a:bodyPr/>
          <a:lstStyle/>
          <a:p>
            <a:endParaRPr lang="en-US" dirty="0"/>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4572000" y="3048000"/>
            <a:ext cx="4343400" cy="1362075"/>
          </a:xfrm>
        </p:spPr>
        <p:txBody>
          <a:bodyPr anchor="b" anchorCtr="0"/>
          <a:lstStyle>
            <a:lvl1pPr algn="l">
              <a:defRPr sz="4000" b="1" cap="small" baseline="0">
                <a:solidFill>
                  <a:srgbClr val="003300"/>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
        <p:nvSpPr>
          <p:cNvPr id="10" name="Picture Placeholder 9"/>
          <p:cNvSpPr>
            <a:spLocks noGrp="1"/>
          </p:cNvSpPr>
          <p:nvPr>
            <p:ph type="pic" sz="quarter" idx="13" hasCustomPrompt="1"/>
          </p:nvPr>
        </p:nvSpPr>
        <p:spPr>
          <a:xfrm>
            <a:off x="6781800" y="5334000"/>
            <a:ext cx="2133600" cy="990600"/>
          </a:xfrm>
        </p:spPr>
        <p:txBody>
          <a:bodyPr>
            <a:normAutofit/>
          </a:bodyPr>
          <a:lstStyle>
            <a:lvl1pPr marL="0" indent="0" algn="ctr">
              <a:buNone/>
              <a:defRPr sz="1800"/>
            </a:lvl1pPr>
          </a:lstStyle>
          <a:p>
            <a:r>
              <a:rPr lang="en-US" dirty="0" smtClean="0"/>
              <a:t>Company Logo</a:t>
            </a:r>
            <a:endParaRPr lang="en-US"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a:defRPr lang="en-US" dirty="0"/>
            </a:lvl1pPr>
          </a:lstStyle>
          <a:p>
            <a:r>
              <a:rPr lang="en-US" dirty="0" smtClean="0"/>
              <a:t>Click To Edit Master Title Style</a:t>
            </a:r>
            <a:endParaRPr lang="en-US" dirty="0"/>
          </a:p>
        </p:txBody>
      </p:sp>
      <p:sp>
        <p:nvSpPr>
          <p:cNvPr id="3" name="Content Placeholder 2"/>
          <p:cNvSpPr>
            <a:spLocks noGrp="1"/>
          </p:cNvSpPr>
          <p:nvPr>
            <p:ph idx="1"/>
          </p:nvPr>
        </p:nvSpPr>
        <p:spPr>
          <a:xfrm>
            <a:off x="762000" y="1596413"/>
            <a:ext cx="8077200" cy="4297363"/>
          </a:xfrm>
        </p:spPr>
        <p:txBody>
          <a:bodyPr>
            <a:normAutofit/>
          </a:bodyPr>
          <a:lstStyle>
            <a:lvl1pPr>
              <a:defRPr sz="3200">
                <a:latin typeface="+mn-lt"/>
              </a:defRPr>
            </a:lvl1pPr>
            <a:lvl2pPr>
              <a:defRPr sz="2800">
                <a:latin typeface="+mn-lt"/>
              </a:defRPr>
            </a:lvl2pPr>
            <a:lvl3pPr>
              <a:defRPr sz="2400">
                <a:latin typeface="+mn-lt"/>
              </a:defRPr>
            </a:lvl3pPr>
            <a:lvl4pPr>
              <a:defRPr sz="2400">
                <a:latin typeface="+mn-lt"/>
              </a:defRPr>
            </a:lvl4pPr>
            <a:lvl5pPr>
              <a:defRPr sz="2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8736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736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036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274638"/>
            <a:ext cx="5867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B281C-5159-4971-8228-52B9A72E9ED2}" type="datetimeFigureOut">
              <a:rPr lang="en-US" smtClean="0"/>
              <a:pPr/>
              <a:t>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5"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7B281C-5159-4971-8228-52B9A72E9ED2}" type="datetimeFigureOut">
              <a:rPr lang="en-US" smtClean="0"/>
              <a:pPr/>
              <a:t>2/8/2011</a:t>
            </a:fld>
            <a:endParaRPr lang="en-US" dirty="0"/>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D6E5A2-EC83-451F-A719-9AC1370DD5CF}" type="slidenum">
              <a:rPr lang="en-US" smtClean="0"/>
              <a:pPr/>
              <a:t>‹#›</a:t>
            </a:fld>
            <a:endParaRPr lang="en-US" dirty="0"/>
          </a:p>
        </p:txBody>
      </p:sp>
      <p:pic>
        <p:nvPicPr>
          <p:cNvPr id="8" name="Picture 7"/>
          <p:cNvPicPr>
            <a:picLocks noChangeAspect="1"/>
          </p:cNvPicPr>
          <p:nvPr/>
        </p:nvPicPr>
        <p:blipFill rotWithShape="1">
          <a:blip r:embed="rId16" cstate="email">
            <a:extLst>
              <a:ext uri="{28A0092B-C50C-407E-A947-70E740481C1C}">
                <a14:useLocalDpi xmlns:a14="http://schemas.microsoft.com/office/drawing/2010/main" xmlns=""/>
              </a:ext>
            </a:extLst>
          </a:blip>
          <a:srcRect/>
          <a:stretch/>
        </p:blipFill>
        <p:spPr>
          <a:xfrm>
            <a:off x="-152400" y="-109183"/>
            <a:ext cx="818707" cy="70831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6" r:id="rId6"/>
    <p:sldLayoutId id="2147483657" r:id="rId7"/>
    <p:sldLayoutId id="2147483658" r:id="rId8"/>
    <p:sldLayoutId id="2147483659" r:id="rId9"/>
    <p:sldLayoutId id="2147483662" r:id="rId10"/>
    <p:sldLayoutId id="2147483654" r:id="rId11"/>
    <p:sldLayoutId id="2147483655" r:id="rId12"/>
    <p:sldLayoutId id="2147483663" r:id="rId13"/>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lang="en-US" sz="4400" kern="1200" dirty="0" smtClean="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tags" Target="../tags/tag7.xml"/><Relationship Id="rId7" Type="http://schemas.openxmlformats.org/officeDocument/2006/relationships/image" Target="../media/image17.w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6.jpeg"/><Relationship Id="rId5" Type="http://schemas.openxmlformats.org/officeDocument/2006/relationships/notesSlide" Target="../notesSlides/notesSlide10.xml"/><Relationship Id="rId4"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hyperlink" Target="http://peterpappas.blogs.com/copy_paste/2009/01/build-literacy-skills-with-wordle.html" TargetMode="Externa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23.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24.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9.xml"/><Relationship Id="rId5" Type="http://schemas.openxmlformats.org/officeDocument/2006/relationships/slideLayout" Target="../slideLayouts/slideLayout10.xml"/><Relationship Id="rId4" Type="http://schemas.openxmlformats.org/officeDocument/2006/relationships/video" Target="file:///C:\Users\lesa.scott\Desktop\Effective%20Technology%20Use%20Presentation\WashingHands.av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25.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20.xml"/><Relationship Id="rId5" Type="http://schemas.openxmlformats.org/officeDocument/2006/relationships/slideLayout" Target="../slideLayouts/slideLayout10.xml"/><Relationship Id="rId4" Type="http://schemas.openxmlformats.org/officeDocument/2006/relationships/video" Target="file:///C:\Users\lesa.scott\Desktop\Effective%20Technology%20Use%20Presentation\dalypoint_1.wmv" TargetMode="External"/></Relationships>
</file>

<file path=ppt/slides/_rels/slide21.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26.jpe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hyperlink" Target="http://techmentor15.nbed.nb.ca/wol_podcasts/Write_Out_Loud/Podcast/Podcast.html" TargetMode="External"/><Relationship Id="rId5" Type="http://schemas.openxmlformats.org/officeDocument/2006/relationships/notesSlide" Target="../notesSlides/notesSlide21.xml"/><Relationship Id="rId4"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8" Type="http://schemas.openxmlformats.org/officeDocument/2006/relationships/hyperlink" Target="Remembrance_Day.wmv" TargetMode="External"/><Relationship Id="rId3" Type="http://schemas.openxmlformats.org/officeDocument/2006/relationships/tags" Target="../tags/tag21.xml"/><Relationship Id="rId7" Type="http://schemas.openxmlformats.org/officeDocument/2006/relationships/image" Target="../media/image27.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hyperlink" Target="https://terryfoxandarabesk.wikispaces.com/Welcome+Page" TargetMode="External"/><Relationship Id="rId5" Type="http://schemas.openxmlformats.org/officeDocument/2006/relationships/notesSlide" Target="../notesSlides/notesSlide22.xml"/><Relationship Id="rId4" Type="http://schemas.openxmlformats.org/officeDocument/2006/relationships/slideLayout" Target="../slideLayouts/slideLayout10.xml"/><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29.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hyperlink" Target="The%20First%20Messenger_0003.wmv" TargetMode="External"/><Relationship Id="rId5" Type="http://schemas.openxmlformats.org/officeDocument/2006/relationships/notesSlide" Target="../notesSlides/notesSlide23.xml"/><Relationship Id="rId4"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image" Target="../media/image29.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hyperlink" Target="The%20First%20Messenger_0003.wmv" TargetMode="External"/><Relationship Id="rId5" Type="http://schemas.openxmlformats.org/officeDocument/2006/relationships/notesSlide" Target="../notesSlides/notesSlide24.xml"/><Relationship Id="rId4"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www.accesscopyright.ca/" TargetMode="External"/><Relationship Id="rId1" Type="http://schemas.openxmlformats.org/officeDocument/2006/relationships/slideLayout" Target="../slideLayouts/slideLayout4.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hyperlink" Target="http://www.cmec.ca/Pages/splash.aspx"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www.ncte.org/governance/21stcenturyframework"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10.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p:txBody>
          <a:bodyPr>
            <a:normAutofit/>
          </a:bodyPr>
          <a:lstStyle/>
          <a:p>
            <a:r>
              <a:rPr lang="en-US" dirty="0" smtClean="0"/>
              <a:t>Effectively Integrating Technology &amp; Literacy</a:t>
            </a:r>
            <a:endParaRPr lang="en-US" dirty="0"/>
          </a:p>
        </p:txBody>
      </p:sp>
      <p:sp>
        <p:nvSpPr>
          <p:cNvPr id="3" name="Subtitle 2"/>
          <p:cNvSpPr>
            <a:spLocks noGrp="1"/>
          </p:cNvSpPr>
          <p:nvPr>
            <p:ph type="subTitle" idx="1"/>
            <p:custDataLst>
              <p:tags r:id="rId3"/>
            </p:custDataLst>
          </p:nvPr>
        </p:nvSpPr>
        <p:spPr/>
        <p:txBody>
          <a:bodyPr>
            <a:normAutofit/>
          </a:bodyPr>
          <a:lstStyle/>
          <a:p>
            <a:r>
              <a:rPr lang="en-US" sz="2400" dirty="0" smtClean="0">
                <a:latin typeface="+mn-lt"/>
              </a:rPr>
              <a:t>Lesa Scott</a:t>
            </a:r>
          </a:p>
          <a:p>
            <a:r>
              <a:rPr lang="en-US" sz="2400" dirty="0" smtClean="0">
                <a:latin typeface="+mn-lt"/>
              </a:rPr>
              <a:t>February 2011</a:t>
            </a:r>
            <a:endParaRPr lang="en-US" sz="2400" dirty="0">
              <a:latin typeface="+mn-lt"/>
            </a:endParaRPr>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lang="en-US" dirty="0" smtClean="0"/>
              <a:t>How Are You Using Technology?</a:t>
            </a:r>
            <a:endParaRPr lang="en-US" dirty="0" smtClean="0"/>
          </a:p>
        </p:txBody>
      </p:sp>
      <p:sp>
        <p:nvSpPr>
          <p:cNvPr id="629763" name="Rectangle 3"/>
          <p:cNvSpPr>
            <a:spLocks noGrp="1" noChangeArrowheads="1"/>
          </p:cNvSpPr>
          <p:nvPr>
            <p:ph type="body" sz="half" idx="2"/>
            <p:custDataLst>
              <p:tags r:id="rId3"/>
            </p:custDataLst>
          </p:nvPr>
        </p:nvSpPr>
        <p:spPr>
          <a:xfrm>
            <a:off x="4800600" y="1600200"/>
            <a:ext cx="4343400" cy="4149725"/>
          </a:xfrm>
        </p:spPr>
        <p:txBody>
          <a:bodyPr>
            <a:normAutofit/>
          </a:bodyPr>
          <a:lstStyle/>
          <a:p>
            <a:r>
              <a:rPr lang="en-US" dirty="0" smtClean="0"/>
              <a:t>Do </a:t>
            </a:r>
            <a:r>
              <a:rPr lang="en-US" b="1" dirty="0" smtClean="0"/>
              <a:t>old</a:t>
            </a:r>
            <a:r>
              <a:rPr lang="en-US" dirty="0" smtClean="0"/>
              <a:t> things in </a:t>
            </a:r>
            <a:r>
              <a:rPr lang="en-US" b="1" dirty="0" smtClean="0"/>
              <a:t>old</a:t>
            </a:r>
            <a:r>
              <a:rPr lang="en-US" dirty="0" smtClean="0"/>
              <a:t> ways</a:t>
            </a:r>
            <a:endParaRPr lang="en-US" dirty="0" smtClean="0"/>
          </a:p>
          <a:p>
            <a:pPr lvl="1"/>
            <a:r>
              <a:rPr lang="en-US" dirty="0" smtClean="0"/>
              <a:t>Typing assignments instead of hand writing.</a:t>
            </a:r>
            <a:endParaRPr lang="en-US" dirty="0" smtClean="0"/>
          </a:p>
          <a:p>
            <a:pPr lvl="1"/>
            <a:r>
              <a:rPr lang="en-US" dirty="0" smtClean="0"/>
              <a:t>Projecting notes on a white board.</a:t>
            </a:r>
          </a:p>
          <a:p>
            <a:pPr lvl="1"/>
            <a:r>
              <a:rPr lang="en-US" dirty="0" smtClean="0"/>
              <a:t>Play a video.</a:t>
            </a:r>
            <a:endParaRPr lang="en-US" dirty="0" smtClean="0"/>
          </a:p>
        </p:txBody>
      </p:sp>
      <p:pic>
        <p:nvPicPr>
          <p:cNvPr id="6" name="Picture 4" descr="C:\Documents and Settings\lesa.scott\Local Settings\Temporary Internet Files\Content.IE5\6TPCKY4U\MPj04394650000[1].jpg"/>
          <p:cNvPicPr>
            <a:picLocks noChangeAspect="1" noChangeArrowheads="1"/>
          </p:cNvPicPr>
          <p:nvPr/>
        </p:nvPicPr>
        <p:blipFill>
          <a:blip r:embed="rId6" cstate="print"/>
          <a:srcRect/>
          <a:stretch>
            <a:fillRect/>
          </a:stretch>
        </p:blipFill>
        <p:spPr bwMode="auto">
          <a:xfrm>
            <a:off x="762000" y="1447800"/>
            <a:ext cx="3929962" cy="2971800"/>
          </a:xfrm>
          <a:prstGeom prst="rect">
            <a:avLst/>
          </a:prstGeom>
          <a:ln>
            <a:noFill/>
          </a:ln>
          <a:effectLst>
            <a:outerShdw blurRad="292100" dist="139700" dir="2700000" algn="tl" rotWithShape="0">
              <a:srgbClr val="333333">
                <a:alpha val="65000"/>
              </a:srgbClr>
            </a:outerShdw>
          </a:effectLst>
        </p:spPr>
      </p:pic>
      <p:pic>
        <p:nvPicPr>
          <p:cNvPr id="7" name="Picture 2" descr="C:\Documents and Settings\lesa.scott\Local Settings\Temporary Internet Files\Content.IE5\VRE95CAL\MCPE00543_0000[1].wmf"/>
          <p:cNvPicPr>
            <a:picLocks noChangeAspect="1" noChangeArrowheads="1"/>
          </p:cNvPicPr>
          <p:nvPr/>
        </p:nvPicPr>
        <p:blipFill>
          <a:blip r:embed="rId7" cstate="print"/>
          <a:srcRect/>
          <a:stretch>
            <a:fillRect/>
          </a:stretch>
        </p:blipFill>
        <p:spPr bwMode="auto">
          <a:xfrm>
            <a:off x="5562600" y="4114800"/>
            <a:ext cx="1592356" cy="2514600"/>
          </a:xfrm>
          <a:prstGeom prst="rect">
            <a:avLst/>
          </a:prstGeom>
          <a:ln>
            <a:noFill/>
          </a:ln>
          <a:effectLst>
            <a:outerShdw blurRad="292100" dist="139700" dir="2700000" algn="tl" rotWithShape="0">
              <a:srgbClr val="333333">
                <a:alpha val="65000"/>
              </a:srgbClr>
            </a:outerShdw>
          </a:effectLst>
        </p:spPr>
      </p:pic>
      <p:pic>
        <p:nvPicPr>
          <p:cNvPr id="8" name="Picture 3" descr="C:\Documents and Settings\lesa.scott\Local Settings\Temporary Internet Files\Content.IE5\OEAKB5JA\MCj03968600000[1].wmf"/>
          <p:cNvPicPr>
            <a:picLocks noChangeAspect="1" noChangeArrowheads="1"/>
          </p:cNvPicPr>
          <p:nvPr/>
        </p:nvPicPr>
        <p:blipFill>
          <a:blip r:embed="rId8" cstate="print"/>
          <a:srcRect/>
          <a:stretch>
            <a:fillRect/>
          </a:stretch>
        </p:blipFill>
        <p:spPr bwMode="auto">
          <a:xfrm>
            <a:off x="2590800" y="4953000"/>
            <a:ext cx="2548934" cy="76200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47800"/>
            <a:ext cx="4495800" cy="4572000"/>
          </a:xfrm>
        </p:spPr>
        <p:txBody>
          <a:bodyPr>
            <a:normAutofit/>
          </a:bodyPr>
          <a:lstStyle/>
          <a:p>
            <a:pPr lvl="0"/>
            <a:r>
              <a:rPr lang="en-US" dirty="0" smtClean="0"/>
              <a:t>Do </a:t>
            </a:r>
            <a:r>
              <a:rPr lang="en-US" dirty="0" smtClean="0"/>
              <a:t>o</a:t>
            </a:r>
            <a:r>
              <a:rPr lang="en-US" dirty="0" smtClean="0"/>
              <a:t>ld </a:t>
            </a:r>
            <a:r>
              <a:rPr lang="en-US" dirty="0" smtClean="0"/>
              <a:t>things in </a:t>
            </a:r>
            <a:r>
              <a:rPr lang="en-US" dirty="0" smtClean="0"/>
              <a:t>new ways </a:t>
            </a:r>
            <a:endParaRPr lang="en-US" dirty="0" smtClean="0"/>
          </a:p>
          <a:p>
            <a:pPr lvl="0"/>
            <a:r>
              <a:rPr lang="en-US" dirty="0" smtClean="0"/>
              <a:t>Enhance the learning environment</a:t>
            </a:r>
          </a:p>
        </p:txBody>
      </p:sp>
      <p:pic>
        <p:nvPicPr>
          <p:cNvPr id="6148" name="Picture 4"/>
          <p:cNvPicPr>
            <a:picLocks noChangeAspect="1" noChangeArrowheads="1"/>
          </p:cNvPicPr>
          <p:nvPr/>
        </p:nvPicPr>
        <p:blipFill>
          <a:blip r:embed="rId3" cstate="print"/>
          <a:srcRect/>
          <a:stretch>
            <a:fillRect/>
          </a:stretch>
        </p:blipFill>
        <p:spPr bwMode="auto">
          <a:xfrm>
            <a:off x="2133600" y="3352800"/>
            <a:ext cx="2590800" cy="2909222"/>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695325" y="3276600"/>
            <a:ext cx="1971675" cy="1066800"/>
          </a:xfrm>
          <a:prstGeom prst="rect">
            <a:avLst/>
          </a:prstGeom>
          <a:ln>
            <a:noFill/>
          </a:ln>
          <a:effectLst>
            <a:outerShdw blurRad="292100" dist="139700" dir="2700000" algn="tl" rotWithShape="0">
              <a:srgbClr val="333333">
                <a:alpha val="65000"/>
              </a:srgbClr>
            </a:outerShdw>
          </a:effectLst>
        </p:spPr>
      </p:pic>
      <p:pic>
        <p:nvPicPr>
          <p:cNvPr id="6149" name="Picture 5"/>
          <p:cNvPicPr>
            <a:picLocks noChangeAspect="1" noChangeArrowheads="1"/>
          </p:cNvPicPr>
          <p:nvPr/>
        </p:nvPicPr>
        <p:blipFill>
          <a:blip r:embed="rId5" cstate="print"/>
          <a:srcRect/>
          <a:stretch>
            <a:fillRect/>
          </a:stretch>
        </p:blipFill>
        <p:spPr bwMode="auto">
          <a:xfrm>
            <a:off x="5029200" y="1371600"/>
            <a:ext cx="3305175" cy="4829175"/>
          </a:xfrm>
          <a:prstGeom prst="rect">
            <a:avLst/>
          </a:prstGeom>
          <a:ln>
            <a:noFill/>
          </a:ln>
          <a:effectLst>
            <a:outerShdw blurRad="292100" dist="139700" dir="2700000" algn="tl" rotWithShape="0">
              <a:srgbClr val="333333">
                <a:alpha val="65000"/>
              </a:srgbClr>
            </a:outerShdw>
          </a:effectLst>
        </p:spPr>
      </p:pic>
      <p:sp>
        <p:nvSpPr>
          <p:cNvPr id="7" name="Title 1"/>
          <p:cNvSpPr txBox="1">
            <a:spLocks/>
          </p:cNvSpPr>
          <p:nvPr/>
        </p:nvSpPr>
        <p:spPr>
          <a:xfrm>
            <a:off x="838200" y="381000"/>
            <a:ext cx="7772400" cy="914400"/>
          </a:xfrm>
          <a:prstGeom prst="rect">
            <a:avLst/>
          </a:prstGeom>
        </p:spPr>
        <p:txBody>
          <a:bodyPr bIns="9144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effectLst/>
                <a:uLnTx/>
                <a:uFillTx/>
                <a:latin typeface="+mj-lt"/>
                <a:ea typeface="+mj-ea"/>
                <a:cs typeface="+mj-cs"/>
              </a:rPr>
              <a:t>How Are You Using Technology?</a:t>
            </a:r>
            <a:endParaRPr kumimoji="0" lang="en-US" sz="4400" b="0" i="0" u="none" strike="noStrike" kern="1200" cap="none" spc="0" normalizeH="0" baseline="0" noProof="0" dirty="0">
              <a:ln>
                <a:noFill/>
              </a:ln>
              <a:effectLst/>
              <a:uLnTx/>
              <a:uFillTx/>
              <a:latin typeface="+mj-lt"/>
              <a:ea typeface="+mj-ea"/>
              <a:cs typeface="+mj-cs"/>
            </a:endParaRPr>
          </a:p>
        </p:txBody>
      </p:sp>
    </p:spTree>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3048000"/>
            <a:ext cx="5943600" cy="1362075"/>
          </a:xfrm>
        </p:spPr>
        <p:txBody>
          <a:bodyPr>
            <a:normAutofit fontScale="90000"/>
          </a:bodyPr>
          <a:lstStyle/>
          <a:p>
            <a:pPr algn="r"/>
            <a:r>
              <a:rPr lang="en-US" sz="5400" dirty="0" smtClean="0"/>
              <a:t>Does the Technology</a:t>
            </a:r>
            <a:br>
              <a:rPr lang="en-US" sz="5400" dirty="0" smtClean="0"/>
            </a:br>
            <a:r>
              <a:rPr lang="en-US" sz="5400" dirty="0" smtClean="0"/>
              <a:t>Allow Students to… </a:t>
            </a:r>
            <a:endParaRPr lang="en-US" sz="5400" dirty="0"/>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2438400"/>
            <a:ext cx="7924800" cy="4572000"/>
          </a:xfrm>
          <a:prstGeom prst="rect">
            <a:avLst/>
          </a:prstGeom>
          <a:noFill/>
        </p:spPr>
        <p:txBody>
          <a:bodyPr wrap="square" rtlCol="0">
            <a:noAutofit/>
          </a:bodyPr>
          <a:lstStyle/>
          <a:p>
            <a:pPr lvl="1"/>
            <a:r>
              <a:rPr lang="en-US" sz="6000" dirty="0" smtClean="0"/>
              <a:t>..learn </a:t>
            </a:r>
            <a:r>
              <a:rPr lang="en-US" sz="6000" dirty="0" smtClean="0"/>
              <a:t>from people they never would have been able to without it?</a:t>
            </a:r>
            <a:endParaRPr lang="en-US" sz="6000" dirty="0" smtClean="0"/>
          </a:p>
        </p:txBody>
      </p:sp>
      <p:pic>
        <p:nvPicPr>
          <p:cNvPr id="12" name="Picture 11"/>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191000" y="0"/>
            <a:ext cx="7765662" cy="16476125"/>
          </a:xfrm>
          <a:prstGeom prst="rect">
            <a:avLst/>
          </a:prstGeom>
        </p:spPr>
      </p:pic>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667000" y="152400"/>
            <a:ext cx="6248400" cy="6324600"/>
          </a:xfrm>
          <a:prstGeom prst="rect">
            <a:avLst/>
          </a:prstGeom>
          <a:noFill/>
        </p:spPr>
        <p:txBody>
          <a:bodyPr wrap="square" rtlCol="0">
            <a:noAutofit/>
          </a:bodyPr>
          <a:lstStyle/>
          <a:p>
            <a:pPr lvl="1"/>
            <a:r>
              <a:rPr lang="en-US" sz="6000" dirty="0" smtClean="0"/>
              <a:t>…interact </a:t>
            </a:r>
            <a:r>
              <a:rPr lang="en-US" sz="6000" dirty="0" smtClean="0"/>
              <a:t>with information in a way that is </a:t>
            </a:r>
            <a:r>
              <a:rPr lang="en-US" sz="6000" dirty="0" smtClean="0"/>
              <a:t>meaningful </a:t>
            </a:r>
            <a:r>
              <a:rPr lang="en-US" sz="6000" dirty="0" smtClean="0"/>
              <a:t>and could not have happened otherwise?</a:t>
            </a:r>
          </a:p>
        </p:txBody>
      </p:sp>
      <p:pic>
        <p:nvPicPr>
          <p:cNvPr id="9" name="Picture 8"/>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953000" y="0"/>
            <a:ext cx="7765662" cy="16476125"/>
          </a:xfrm>
          <a:prstGeom prst="rect">
            <a:avLst/>
          </a:prstGeom>
        </p:spPr>
      </p:pic>
    </p:spTree>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57400" y="76200"/>
            <a:ext cx="7086600" cy="6019800"/>
          </a:xfrm>
          <a:prstGeom prst="rect">
            <a:avLst/>
          </a:prstGeom>
          <a:noFill/>
        </p:spPr>
        <p:txBody>
          <a:bodyPr wrap="square" rtlCol="0">
            <a:noAutofit/>
          </a:bodyPr>
          <a:lstStyle/>
          <a:p>
            <a:pPr lvl="1"/>
            <a:r>
              <a:rPr lang="en-US" sz="6000" dirty="0" smtClean="0"/>
              <a:t>…create </a:t>
            </a:r>
            <a:r>
              <a:rPr lang="en-US" sz="6000" dirty="0" smtClean="0"/>
              <a:t>and share knowledge with an audience they never would have had access to </a:t>
            </a:r>
            <a:r>
              <a:rPr lang="en-US" sz="6000" dirty="0" smtClean="0"/>
              <a:t>without </a:t>
            </a:r>
            <a:r>
              <a:rPr lang="en-US" sz="6000" dirty="0" smtClean="0"/>
              <a:t>t</a:t>
            </a:r>
            <a:r>
              <a:rPr lang="en-US" sz="6000" dirty="0" smtClean="0"/>
              <a:t>echnology</a:t>
            </a:r>
            <a:r>
              <a:rPr lang="en-US" sz="6000" dirty="0" smtClean="0"/>
              <a:t>?</a:t>
            </a:r>
          </a:p>
        </p:txBody>
      </p:sp>
      <p:pic>
        <p:nvPicPr>
          <p:cNvPr id="6" name="Picture 5"/>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963332" y="-6858000"/>
            <a:ext cx="7765662" cy="16476125"/>
          </a:xfrm>
          <a:prstGeom prst="rect">
            <a:avLst/>
          </a:prstGeom>
        </p:spPr>
      </p:pic>
      <p:pic>
        <p:nvPicPr>
          <p:cNvPr id="13" name="Picture 12"/>
          <p:cNvPicPr>
            <a:picLocks noChangeAspect="1"/>
          </p:cNvPicPr>
          <p:nvPr/>
        </p:nvPicPr>
        <p:blipFill rotWithShape="1">
          <a:blip r:embed="rId4" cstate="email">
            <a:extLst>
              <a:ext uri="{28A0092B-C50C-407E-A947-70E740481C1C}">
                <a14:useLocalDpi xmlns:a14="http://schemas.microsoft.com/office/drawing/2010/main" xmlns=""/>
              </a:ext>
            </a:extLst>
          </a:blip>
          <a:srcRect/>
          <a:stretch/>
        </p:blipFill>
        <p:spPr>
          <a:xfrm rot="20753331" flipH="1">
            <a:off x="-316180" y="3775286"/>
            <a:ext cx="2895600" cy="3390489"/>
          </a:xfrm>
          <a:prstGeom prst="rect">
            <a:avLst/>
          </a:prstGeom>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590800" y="914400"/>
            <a:ext cx="6172200" cy="40842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xmlns=""/>
              </a:ext>
            </a:extLst>
          </a:blip>
          <a:srcRect/>
          <a:stretch/>
        </p:blipFill>
        <p:spPr>
          <a:xfrm rot="20753331" flipH="1">
            <a:off x="108261" y="-3142205"/>
            <a:ext cx="2895600" cy="6861081"/>
          </a:xfrm>
          <a:prstGeom prst="rect">
            <a:avLst/>
          </a:prstGeom>
        </p:spPr>
      </p:pic>
      <p:sp>
        <p:nvSpPr>
          <p:cNvPr id="5" name="Rectangle 4"/>
          <p:cNvSpPr/>
          <p:nvPr/>
        </p:nvSpPr>
        <p:spPr>
          <a:xfrm>
            <a:off x="76200" y="6258580"/>
            <a:ext cx="6781800" cy="523220"/>
          </a:xfrm>
          <a:prstGeom prst="rect">
            <a:avLst/>
          </a:prstGeom>
        </p:spPr>
        <p:txBody>
          <a:bodyPr wrap="square">
            <a:spAutoFit/>
          </a:bodyPr>
          <a:lstStyle/>
          <a:p>
            <a:r>
              <a:rPr lang="en-US" sz="1400" dirty="0" smtClean="0"/>
              <a:t>Note: </a:t>
            </a:r>
            <a:r>
              <a:rPr lang="en-US" sz="1400" dirty="0" smtClean="0"/>
              <a:t> 50 </a:t>
            </a:r>
            <a:r>
              <a:rPr lang="en-US" sz="1400" dirty="0" smtClean="0"/>
              <a:t>Ways to Use </a:t>
            </a:r>
            <a:r>
              <a:rPr lang="en-US" sz="1400" dirty="0" err="1" smtClean="0"/>
              <a:t>Wordle</a:t>
            </a:r>
            <a:r>
              <a:rPr lang="en-US" sz="1400" dirty="0" smtClean="0"/>
              <a:t> in the Literacy Classroom</a:t>
            </a:r>
          </a:p>
          <a:p>
            <a:r>
              <a:rPr lang="en-US" sz="1400" dirty="0" smtClean="0">
                <a:hlinkClick r:id="rId5"/>
              </a:rPr>
              <a:t>http://peterpappas.blogs.com/copy_paste/2009/01/build-literacy-skills-with-wordle.html</a:t>
            </a:r>
            <a:endParaRPr lang="en-US" sz="1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3048000"/>
            <a:ext cx="5562600" cy="1362075"/>
          </a:xfrm>
        </p:spPr>
        <p:txBody>
          <a:bodyPr>
            <a:normAutofit/>
          </a:bodyPr>
          <a:lstStyle/>
          <a:p>
            <a:r>
              <a:rPr lang="en-US" sz="5400" dirty="0" smtClean="0"/>
              <a:t>Tips &amp; Examples…</a:t>
            </a:r>
            <a:endParaRPr lang="en-US" sz="5400" dirty="0"/>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685800" y="76200"/>
            <a:ext cx="7921752" cy="1143000"/>
          </a:xfrm>
        </p:spPr>
        <p:txBody>
          <a:bodyPr/>
          <a:lstStyle/>
          <a:p>
            <a:pPr>
              <a:defRPr/>
            </a:pPr>
            <a:r>
              <a:rPr smtClean="0"/>
              <a:t>Know What is O</a:t>
            </a:r>
            <a:r>
              <a:rPr lang="en-US" dirty="0" smtClean="0"/>
              <a:t>u</a:t>
            </a:r>
            <a:r>
              <a:rPr smtClean="0"/>
              <a:t>t There</a:t>
            </a:r>
            <a:endParaRPr lang="en-US" dirty="0" smtClean="0"/>
          </a:p>
        </p:txBody>
      </p:sp>
      <p:pic>
        <p:nvPicPr>
          <p:cNvPr id="28674" name="Picture 2"/>
          <p:cNvPicPr>
            <a:picLocks noGrp="1" noChangeAspect="1" noChangeArrowheads="1"/>
          </p:cNvPicPr>
          <p:nvPr>
            <p:ph sz="half" idx="1"/>
          </p:nvPr>
        </p:nvPicPr>
        <p:blipFill>
          <a:blip r:embed="rId5"/>
          <a:srcRect/>
          <a:stretch>
            <a:fillRect/>
          </a:stretch>
        </p:blipFill>
        <p:spPr bwMode="auto">
          <a:xfrm>
            <a:off x="685799" y="1447800"/>
            <a:ext cx="4886001" cy="4876800"/>
          </a:xfrm>
          <a:prstGeom prst="rect">
            <a:avLst/>
          </a:prstGeom>
          <a:ln>
            <a:noFill/>
          </a:ln>
          <a:effectLst>
            <a:outerShdw blurRad="292100" dist="139700" dir="2700000" algn="tl" rotWithShape="0">
              <a:srgbClr val="333333">
                <a:alpha val="65000"/>
              </a:srgbClr>
            </a:outerShdw>
          </a:effectLst>
        </p:spPr>
      </p:pic>
      <p:sp>
        <p:nvSpPr>
          <p:cNvPr id="10" name="Text Placeholder 9"/>
          <p:cNvSpPr>
            <a:spLocks noGrp="1"/>
          </p:cNvSpPr>
          <p:nvPr>
            <p:ph type="body" sz="half" idx="2"/>
          </p:nvPr>
        </p:nvSpPr>
        <p:spPr>
          <a:xfrm>
            <a:off x="5867400" y="1497013"/>
            <a:ext cx="3048000" cy="2922587"/>
          </a:xfrm>
        </p:spPr>
        <p:txBody>
          <a:bodyPr/>
          <a:lstStyle/>
          <a:p>
            <a:r>
              <a:rPr lang="en-US" dirty="0" smtClean="0"/>
              <a:t>Seek examples</a:t>
            </a:r>
          </a:p>
          <a:p>
            <a:pPr lvl="1"/>
            <a:r>
              <a:rPr lang="en-US" dirty="0" smtClean="0"/>
              <a:t>Google</a:t>
            </a:r>
          </a:p>
          <a:p>
            <a:pPr lvl="1"/>
            <a:r>
              <a:rPr lang="en-US" dirty="0" smtClean="0"/>
              <a:t>YouTube</a:t>
            </a:r>
          </a:p>
          <a:p>
            <a:pPr lvl="1"/>
            <a:r>
              <a:rPr lang="en-US" dirty="0" smtClean="0"/>
              <a:t>Follow blogs</a:t>
            </a:r>
          </a:p>
          <a:p>
            <a:pPr lvl="1"/>
            <a:r>
              <a:rPr lang="en-US" dirty="0" smtClean="0"/>
              <a:t>Colleagues</a:t>
            </a:r>
          </a:p>
          <a:p>
            <a:pPr lvl="1"/>
            <a:r>
              <a:rPr lang="en-US" dirty="0" smtClean="0"/>
              <a:t>Mentors</a:t>
            </a:r>
          </a:p>
        </p:txBody>
      </p:sp>
      <p:sp>
        <p:nvSpPr>
          <p:cNvPr id="11" name="TextBox 10"/>
          <p:cNvSpPr txBox="1"/>
          <p:nvPr/>
        </p:nvSpPr>
        <p:spPr>
          <a:xfrm>
            <a:off x="5562600" y="4953000"/>
            <a:ext cx="3200400" cy="369332"/>
          </a:xfrm>
          <a:prstGeom prst="rect">
            <a:avLst/>
          </a:prstGeom>
          <a:noFill/>
        </p:spPr>
        <p:txBody>
          <a:bodyPr wrap="square" rtlCol="0">
            <a:spAutoFit/>
          </a:bodyPr>
          <a:lstStyle/>
          <a:p>
            <a:r>
              <a:rPr lang="en-US" dirty="0" smtClean="0"/>
              <a:t>http://tech15.wikispaces.com</a:t>
            </a:r>
            <a:endParaRPr lang="en-US" dirty="0"/>
          </a:p>
        </p:txBody>
      </p:sp>
    </p:spTree>
    <p:custDataLst>
      <p:tags r:id="rId1"/>
    </p:custData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smtClean="0"/>
              <a:t>Know Your Curriculum Outcomes</a:t>
            </a:r>
            <a:endParaRPr lang="en-US" dirty="0" smtClean="0"/>
          </a:p>
        </p:txBody>
      </p:sp>
      <p:sp>
        <p:nvSpPr>
          <p:cNvPr id="629763" name="Rectangle 3"/>
          <p:cNvSpPr>
            <a:spLocks noGrp="1" noChangeArrowheads="1"/>
          </p:cNvSpPr>
          <p:nvPr>
            <p:ph type="body" sz="half" idx="2"/>
            <p:custDataLst>
              <p:tags r:id="rId3"/>
            </p:custDataLst>
          </p:nvPr>
        </p:nvSpPr>
        <p:spPr>
          <a:xfrm>
            <a:off x="5319713" y="1524000"/>
            <a:ext cx="4129087" cy="4953000"/>
          </a:xfrm>
        </p:spPr>
        <p:txBody>
          <a:bodyPr>
            <a:normAutofit/>
          </a:bodyPr>
          <a:lstStyle/>
          <a:p>
            <a:r>
              <a:rPr lang="en-US" dirty="0" smtClean="0"/>
              <a:t>Skill development</a:t>
            </a:r>
          </a:p>
          <a:p>
            <a:pPr lvl="1"/>
            <a:r>
              <a:rPr lang="en-US" dirty="0" smtClean="0"/>
              <a:t>Technology use</a:t>
            </a:r>
          </a:p>
          <a:p>
            <a:pPr lvl="1"/>
            <a:r>
              <a:rPr lang="en-US" dirty="0" smtClean="0"/>
              <a:t>Researching</a:t>
            </a:r>
          </a:p>
          <a:p>
            <a:pPr lvl="1"/>
            <a:r>
              <a:rPr lang="en-US" dirty="0" smtClean="0"/>
              <a:t>Communication</a:t>
            </a:r>
          </a:p>
          <a:p>
            <a:pPr lvl="2"/>
            <a:r>
              <a:rPr lang="en-US" dirty="0" smtClean="0"/>
              <a:t>Speaking</a:t>
            </a:r>
          </a:p>
          <a:p>
            <a:pPr lvl="2"/>
            <a:r>
              <a:rPr lang="en-US" dirty="0" smtClean="0"/>
              <a:t>Listening</a:t>
            </a:r>
          </a:p>
          <a:p>
            <a:pPr lvl="2"/>
            <a:r>
              <a:rPr lang="en-US" dirty="0" smtClean="0"/>
              <a:t>Interpreting</a:t>
            </a:r>
          </a:p>
          <a:p>
            <a:pPr lvl="1"/>
            <a:r>
              <a:rPr lang="en-US" dirty="0" smtClean="0"/>
              <a:t>Perseverance</a:t>
            </a:r>
          </a:p>
          <a:p>
            <a:pPr lvl="1"/>
            <a:r>
              <a:rPr lang="en-US" dirty="0" smtClean="0"/>
              <a:t>Collaboration</a:t>
            </a:r>
          </a:p>
          <a:p>
            <a:pPr lvl="1"/>
            <a:r>
              <a:rPr lang="en-US" dirty="0" smtClean="0"/>
              <a:t>Problem solving</a:t>
            </a:r>
          </a:p>
          <a:p>
            <a:pPr lvl="1"/>
            <a:r>
              <a:rPr lang="en-US" dirty="0" smtClean="0"/>
              <a:t>Presentation</a:t>
            </a:r>
          </a:p>
          <a:p>
            <a:pPr lvl="1"/>
            <a:endParaRPr lang="en-US" dirty="0" smtClean="0"/>
          </a:p>
          <a:p>
            <a:pPr lvl="1"/>
            <a:endParaRPr lang="en-US" dirty="0" smtClean="0"/>
          </a:p>
        </p:txBody>
      </p:sp>
      <p:pic>
        <p:nvPicPr>
          <p:cNvPr id="6" name="WashingHands.avi">
            <a:hlinkClick r:id="" action="ppaction://media"/>
          </p:cNvPr>
          <p:cNvPicPr>
            <a:picLocks noGrp="1" noRot="1" noChangeAspect="1"/>
          </p:cNvPicPr>
          <p:nvPr>
            <p:ph sz="half" idx="1"/>
            <a:videoFile r:link="rId4"/>
          </p:nvPr>
        </p:nvPicPr>
        <p:blipFill>
          <a:blip r:embed="rId7"/>
          <a:stretch>
            <a:fillRect/>
          </a:stretch>
        </p:blipFill>
        <p:spPr>
          <a:xfrm>
            <a:off x="685800" y="1524000"/>
            <a:ext cx="4556760" cy="2847975"/>
          </a:xfrm>
          <a:prstGeom prst="rect">
            <a:avLst/>
          </a:prstGeom>
        </p:spPr>
      </p:pic>
      <p:sp>
        <p:nvSpPr>
          <p:cNvPr id="7" name="TextBox 6"/>
          <p:cNvSpPr txBox="1"/>
          <p:nvPr/>
        </p:nvSpPr>
        <p:spPr>
          <a:xfrm>
            <a:off x="762000" y="4455855"/>
            <a:ext cx="4114800" cy="2554545"/>
          </a:xfrm>
          <a:prstGeom prst="rect">
            <a:avLst/>
          </a:prstGeom>
          <a:noFill/>
        </p:spPr>
        <p:txBody>
          <a:bodyPr wrap="square" rtlCol="0">
            <a:spAutoFit/>
          </a:bodyPr>
          <a:lstStyle/>
          <a:p>
            <a:r>
              <a:rPr lang="en-US" sz="1600" dirty="0" smtClean="0"/>
              <a:t>Software used:</a:t>
            </a:r>
          </a:p>
          <a:p>
            <a:pPr lvl="1"/>
            <a:r>
              <a:rPr lang="en-US" sz="1600" dirty="0" smtClean="0"/>
              <a:t>-PowerPoint</a:t>
            </a:r>
          </a:p>
          <a:p>
            <a:pPr lvl="1"/>
            <a:r>
              <a:rPr lang="en-US" sz="1600" dirty="0" smtClean="0"/>
              <a:t>-Audacity</a:t>
            </a:r>
          </a:p>
          <a:p>
            <a:pPr lvl="1"/>
            <a:r>
              <a:rPr lang="en-US" sz="1600" dirty="0" smtClean="0"/>
              <a:t>-Marvin</a:t>
            </a:r>
          </a:p>
          <a:p>
            <a:r>
              <a:rPr lang="en-US" sz="1600" dirty="0" smtClean="0"/>
              <a:t>Hardware:</a:t>
            </a:r>
          </a:p>
          <a:p>
            <a:pPr lvl="1"/>
            <a:r>
              <a:rPr lang="en-US" sz="1600" dirty="0" smtClean="0"/>
              <a:t>-</a:t>
            </a:r>
            <a:r>
              <a:rPr lang="en-US" sz="1600" dirty="0" smtClean="0"/>
              <a:t>1 laptop/2 students (partners)</a:t>
            </a:r>
          </a:p>
          <a:p>
            <a:pPr lvl="1"/>
            <a:r>
              <a:rPr lang="en-US" sz="1600" dirty="0" smtClean="0"/>
              <a:t>-microphones</a:t>
            </a:r>
          </a:p>
          <a:p>
            <a:pPr lvl="1"/>
            <a:r>
              <a:rPr lang="en-US" sz="1600" dirty="0" smtClean="0"/>
              <a:t>-</a:t>
            </a:r>
            <a:r>
              <a:rPr lang="en-US" sz="1600" dirty="0" smtClean="0"/>
              <a:t>recommend headsets &amp; jack splitter</a:t>
            </a:r>
          </a:p>
          <a:p>
            <a:r>
              <a:rPr lang="en-US" sz="1600" dirty="0" smtClean="0"/>
              <a:t>Grade 5 Guidance</a:t>
            </a:r>
          </a:p>
          <a:p>
            <a:endParaRPr lang="en-US" sz="1600" dirty="0"/>
          </a:p>
        </p:txBody>
      </p:sp>
    </p:spTree>
    <p:custDataLst>
      <p:tags r:id="rId1"/>
    </p:custData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8600" y="2363450"/>
            <a:ext cx="4419600" cy="4265950"/>
          </a:xfrm>
          <a:prstGeom prst="rect">
            <a:avLst/>
          </a:prstGeom>
          <a:noFill/>
        </p:spPr>
        <p:txBody>
          <a:bodyPr wrap="square" rtlCol="0">
            <a:normAutofit/>
          </a:bodyPr>
          <a:lstStyle/>
          <a:p>
            <a:pPr>
              <a:buFont typeface="Arial" pitchFamily="34" charset="0"/>
              <a:buChar char="•"/>
            </a:pPr>
            <a:r>
              <a:rPr lang="en-US" sz="4000" dirty="0" smtClean="0"/>
              <a:t>Technology Mentor</a:t>
            </a:r>
          </a:p>
          <a:p>
            <a:pPr>
              <a:buFont typeface="Arial" pitchFamily="34" charset="0"/>
              <a:buChar char="•"/>
            </a:pPr>
            <a:r>
              <a:rPr lang="en-US" sz="4000" dirty="0" smtClean="0"/>
              <a:t> School District 15</a:t>
            </a:r>
          </a:p>
          <a:p>
            <a:pPr lvl="1">
              <a:buFont typeface="Courier New" pitchFamily="49" charset="0"/>
              <a:buChar char="o"/>
            </a:pPr>
            <a:r>
              <a:rPr lang="en-US" sz="2800" dirty="0" smtClean="0"/>
              <a:t>280 educators</a:t>
            </a:r>
          </a:p>
          <a:p>
            <a:pPr lvl="1">
              <a:buFont typeface="Courier New" pitchFamily="49" charset="0"/>
              <a:buChar char="o"/>
            </a:pPr>
            <a:r>
              <a:rPr lang="en-US" sz="2800" dirty="0" smtClean="0"/>
              <a:t>3500 students</a:t>
            </a:r>
          </a:p>
          <a:p>
            <a:pPr lvl="2">
              <a:buFont typeface="Arial" pitchFamily="34" charset="0"/>
              <a:buChar char="•"/>
            </a:pPr>
            <a:r>
              <a:rPr lang="en-US" sz="2400" dirty="0" smtClean="0"/>
              <a:t>13 schools</a:t>
            </a:r>
          </a:p>
          <a:p>
            <a:pPr lvl="2">
              <a:buFont typeface="Arial" pitchFamily="34" charset="0"/>
              <a:buChar char="•"/>
            </a:pPr>
            <a:r>
              <a:rPr lang="en-US" sz="2400" dirty="0" smtClean="0"/>
              <a:t>3 alternate school sites</a:t>
            </a:r>
          </a:p>
          <a:p>
            <a:pPr lvl="1">
              <a:buFont typeface="Arial" pitchFamily="34" charset="0"/>
              <a:buChar char="•"/>
            </a:pPr>
            <a:endParaRPr lang="en-US" sz="4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114800" y="0"/>
            <a:ext cx="7765662" cy="16476125"/>
          </a:xfrm>
          <a:prstGeom prst="rect">
            <a:avLst/>
          </a:prstGeom>
        </p:spPr>
      </p:pic>
      <p:sp>
        <p:nvSpPr>
          <p:cNvPr id="4" name="TextBox 3"/>
          <p:cNvSpPr txBox="1"/>
          <p:nvPr/>
        </p:nvSpPr>
        <p:spPr>
          <a:xfrm>
            <a:off x="76200" y="1143000"/>
            <a:ext cx="8153400" cy="990600"/>
          </a:xfrm>
          <a:prstGeom prst="rect">
            <a:avLst/>
          </a:prstGeom>
          <a:noFill/>
        </p:spPr>
        <p:txBody>
          <a:bodyPr wrap="square" rtlCol="0">
            <a:normAutofit/>
          </a:bodyPr>
          <a:lstStyle/>
          <a:p>
            <a:r>
              <a:rPr lang="en-US" sz="5400" dirty="0" smtClean="0"/>
              <a:t>A Little Background…</a:t>
            </a:r>
            <a:endParaRPr lang="en-US" sz="5400" dirty="0"/>
          </a:p>
        </p:txBody>
      </p:sp>
      <p:pic>
        <p:nvPicPr>
          <p:cNvPr id="1026" name="Picture 2"/>
          <p:cNvPicPr>
            <a:picLocks noChangeAspect="1" noChangeArrowheads="1"/>
          </p:cNvPicPr>
          <p:nvPr/>
        </p:nvPicPr>
        <p:blipFill>
          <a:blip r:embed="rId4"/>
          <a:srcRect/>
          <a:stretch>
            <a:fillRect/>
          </a:stretch>
        </p:blipFill>
        <p:spPr bwMode="auto">
          <a:xfrm>
            <a:off x="4463850" y="2462212"/>
            <a:ext cx="4451550" cy="4319588"/>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smtClean="0"/>
              <a:t>Provide Authentic Opportunities</a:t>
            </a:r>
            <a:endParaRPr lang="en-US" dirty="0" smtClean="0"/>
          </a:p>
        </p:txBody>
      </p:sp>
      <p:sp>
        <p:nvSpPr>
          <p:cNvPr id="6" name="Rectangle 3"/>
          <p:cNvSpPr txBox="1">
            <a:spLocks noChangeArrowheads="1"/>
          </p:cNvSpPr>
          <p:nvPr>
            <p:custDataLst>
              <p:tags r:id="rId3"/>
            </p:custDataLst>
          </p:nvPr>
        </p:nvSpPr>
        <p:spPr>
          <a:xfrm>
            <a:off x="4953000" y="1524000"/>
            <a:ext cx="4343400" cy="4953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Enrichment Project</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Technology use</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Communication</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Speaking</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Presenting</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Collaboration</a:t>
            </a:r>
          </a:p>
          <a:p>
            <a:pPr marL="1200150" lvl="2" indent="-285750">
              <a:spcBef>
                <a:spcPct val="20000"/>
              </a:spcBef>
              <a:buFont typeface="Arial" pitchFamily="34" charset="0"/>
              <a:buChar cha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Community</a:t>
            </a:r>
            <a:r>
              <a:rPr lang="en-US" sz="2400" dirty="0" smtClean="0"/>
              <a:t> </a:t>
            </a:r>
            <a:r>
              <a:rPr lang="en-US" sz="2400" dirty="0" smtClean="0"/>
              <a:t>partner</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Presentation</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8" name="dalypoint_1.wmv">
            <a:hlinkClick r:id="" action="ppaction://media"/>
          </p:cNvPr>
          <p:cNvPicPr>
            <a:picLocks noGrp="1" noRot="1" noChangeAspect="1"/>
          </p:cNvPicPr>
          <p:nvPr>
            <p:ph sz="half" idx="1"/>
            <a:videoFile r:link="rId4"/>
          </p:nvPr>
        </p:nvPicPr>
        <p:blipFill>
          <a:blip r:embed="rId7"/>
          <a:stretch>
            <a:fillRect/>
          </a:stretch>
        </p:blipFill>
        <p:spPr>
          <a:xfrm>
            <a:off x="838200" y="1371600"/>
            <a:ext cx="3956050" cy="2967038"/>
          </a:xfrm>
          <a:prstGeom prst="rect">
            <a:avLst/>
          </a:prstGeom>
        </p:spPr>
      </p:pic>
      <p:sp>
        <p:nvSpPr>
          <p:cNvPr id="9" name="TextBox 8"/>
          <p:cNvSpPr txBox="1"/>
          <p:nvPr/>
        </p:nvSpPr>
        <p:spPr>
          <a:xfrm>
            <a:off x="762000" y="4455855"/>
            <a:ext cx="4114800" cy="2554545"/>
          </a:xfrm>
          <a:prstGeom prst="rect">
            <a:avLst/>
          </a:prstGeom>
          <a:noFill/>
        </p:spPr>
        <p:txBody>
          <a:bodyPr wrap="square" rtlCol="0">
            <a:spAutoFit/>
          </a:bodyPr>
          <a:lstStyle/>
          <a:p>
            <a:r>
              <a:rPr lang="en-US" sz="1600" dirty="0" smtClean="0"/>
              <a:t>Software used:</a:t>
            </a:r>
          </a:p>
          <a:p>
            <a:pPr lvl="1"/>
            <a:r>
              <a:rPr lang="en-US" sz="1600" dirty="0" smtClean="0"/>
              <a:t>-</a:t>
            </a:r>
            <a:r>
              <a:rPr lang="en-US" sz="1600" dirty="0" err="1" smtClean="0"/>
              <a:t>Photostory</a:t>
            </a:r>
            <a:endParaRPr lang="en-US" sz="1600" dirty="0" smtClean="0"/>
          </a:p>
          <a:p>
            <a:pPr lvl="1"/>
            <a:r>
              <a:rPr lang="en-US" sz="1600" dirty="0" smtClean="0"/>
              <a:t>-File management</a:t>
            </a:r>
          </a:p>
          <a:p>
            <a:pPr lvl="1"/>
            <a:r>
              <a:rPr lang="en-US" sz="1600" dirty="0" smtClean="0"/>
              <a:t>-School’s portal site</a:t>
            </a:r>
          </a:p>
          <a:p>
            <a:r>
              <a:rPr lang="en-US" sz="1600" dirty="0" smtClean="0"/>
              <a:t>Hardware:</a:t>
            </a:r>
          </a:p>
          <a:p>
            <a:pPr lvl="1"/>
            <a:r>
              <a:rPr lang="en-US" sz="1600" dirty="0" smtClean="0"/>
              <a:t>- PC computers &amp; laptops</a:t>
            </a:r>
          </a:p>
          <a:p>
            <a:pPr lvl="1"/>
            <a:r>
              <a:rPr lang="en-US" sz="1600" dirty="0" smtClean="0"/>
              <a:t>-microphone/headset</a:t>
            </a:r>
          </a:p>
          <a:p>
            <a:pPr lvl="1"/>
            <a:r>
              <a:rPr lang="en-US" sz="1600" dirty="0" smtClean="0"/>
              <a:t>-digital camera</a:t>
            </a:r>
          </a:p>
          <a:p>
            <a:r>
              <a:rPr lang="en-US" sz="1600" dirty="0" smtClean="0"/>
              <a:t>Grades 3-5 Enrichment</a:t>
            </a:r>
          </a:p>
          <a:p>
            <a:endParaRPr lang="en-US" sz="1600" dirty="0"/>
          </a:p>
        </p:txBody>
      </p:sp>
    </p:spTree>
    <p:custDataLst>
      <p:tags r:id="rId1"/>
    </p:custData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smtClean="0"/>
              <a:t>Teach Others</a:t>
            </a:r>
            <a:endParaRPr lang="en-US" dirty="0" smtClean="0"/>
          </a:p>
        </p:txBody>
      </p:sp>
      <p:sp>
        <p:nvSpPr>
          <p:cNvPr id="9" name="TextBox 8"/>
          <p:cNvSpPr txBox="1"/>
          <p:nvPr/>
        </p:nvSpPr>
        <p:spPr>
          <a:xfrm>
            <a:off x="838200" y="3810000"/>
            <a:ext cx="4114800" cy="2800767"/>
          </a:xfrm>
          <a:prstGeom prst="rect">
            <a:avLst/>
          </a:prstGeom>
          <a:noFill/>
        </p:spPr>
        <p:txBody>
          <a:bodyPr wrap="square" rtlCol="0">
            <a:spAutoFit/>
          </a:bodyPr>
          <a:lstStyle/>
          <a:p>
            <a:r>
              <a:rPr lang="en-US" sz="1600" dirty="0" smtClean="0"/>
              <a:t>Software used:</a:t>
            </a:r>
          </a:p>
          <a:p>
            <a:pPr lvl="1"/>
            <a:r>
              <a:rPr lang="en-US" sz="1600" dirty="0" smtClean="0"/>
              <a:t>-Audacity</a:t>
            </a:r>
          </a:p>
          <a:p>
            <a:pPr lvl="1"/>
            <a:r>
              <a:rPr lang="en-US" sz="1600" dirty="0" smtClean="0"/>
              <a:t>-</a:t>
            </a:r>
            <a:r>
              <a:rPr lang="en-US" sz="1600" dirty="0" err="1" smtClean="0"/>
              <a:t>Garageband</a:t>
            </a:r>
            <a:endParaRPr lang="en-US" sz="1600" dirty="0" smtClean="0"/>
          </a:p>
          <a:p>
            <a:pPr lvl="1"/>
            <a:r>
              <a:rPr lang="en-US" sz="1600" dirty="0" smtClean="0"/>
              <a:t>-Scanning software</a:t>
            </a:r>
          </a:p>
          <a:p>
            <a:r>
              <a:rPr lang="en-US" sz="1600" dirty="0" smtClean="0"/>
              <a:t>Hardware:</a:t>
            </a:r>
          </a:p>
          <a:p>
            <a:pPr lvl="1"/>
            <a:r>
              <a:rPr lang="en-US" sz="1600" dirty="0" smtClean="0"/>
              <a:t>-</a:t>
            </a:r>
            <a:r>
              <a:rPr lang="en-US" sz="1600" dirty="0" err="1" smtClean="0"/>
              <a:t>Macbook</a:t>
            </a:r>
            <a:endParaRPr lang="en-US" sz="1600" dirty="0" smtClean="0"/>
          </a:p>
          <a:p>
            <a:pPr lvl="1"/>
            <a:r>
              <a:rPr lang="en-US" sz="1600" dirty="0" smtClean="0"/>
              <a:t>-Digital recorders</a:t>
            </a:r>
          </a:p>
          <a:p>
            <a:pPr lvl="1"/>
            <a:r>
              <a:rPr lang="en-US" sz="1600" dirty="0" smtClean="0"/>
              <a:t>-</a:t>
            </a:r>
            <a:r>
              <a:rPr lang="en-US" sz="1600" dirty="0" smtClean="0"/>
              <a:t>D</a:t>
            </a:r>
            <a:r>
              <a:rPr lang="en-US" sz="1600" dirty="0" smtClean="0"/>
              <a:t>igital camera</a:t>
            </a:r>
          </a:p>
          <a:p>
            <a:r>
              <a:rPr lang="en-US" sz="1600" dirty="0" err="1" smtClean="0"/>
              <a:t>Wikispaces</a:t>
            </a:r>
            <a:endParaRPr lang="en-US" sz="1600" dirty="0" smtClean="0"/>
          </a:p>
          <a:p>
            <a:r>
              <a:rPr lang="en-US" sz="1600" dirty="0" smtClean="0"/>
              <a:t>Grades 2-5 </a:t>
            </a:r>
          </a:p>
          <a:p>
            <a:endParaRPr lang="en-US" sz="1600" dirty="0"/>
          </a:p>
        </p:txBody>
      </p:sp>
      <p:sp>
        <p:nvSpPr>
          <p:cNvPr id="7" name="Rectangle 3"/>
          <p:cNvSpPr txBox="1">
            <a:spLocks noChangeArrowheads="1"/>
          </p:cNvSpPr>
          <p:nvPr>
            <p:custDataLst>
              <p:tags r:id="rId3"/>
            </p:custDataLst>
          </p:nvPr>
        </p:nvSpPr>
        <p:spPr>
          <a:xfrm>
            <a:off x="4876800" y="1447800"/>
            <a:ext cx="4343400" cy="4953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Write Traits</a:t>
            </a:r>
            <a:r>
              <a:rPr kumimoji="0" lang="en-US" sz="2800" b="0" i="0" u="none" strike="noStrike" kern="1200" cap="none" spc="0" normalizeH="0" noProof="0" dirty="0" smtClean="0">
                <a:ln>
                  <a:noFill/>
                </a:ln>
                <a:solidFill>
                  <a:schemeClr val="tx1"/>
                </a:solidFill>
                <a:effectLst/>
                <a:uLnTx/>
                <a:uFillTx/>
                <a:latin typeface="+mn-lt"/>
                <a:ea typeface="+mn-ea"/>
                <a:cs typeface="+mn-cs"/>
              </a:rPr>
              <a:t> Lessons</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Communication</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Writing</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Presenting</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000" dirty="0" smtClean="0"/>
              <a:t>Speaking</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Collaboration</a:t>
            </a:r>
          </a:p>
          <a:p>
            <a:pPr marL="1200150" lvl="2" indent="-285750">
              <a:spcBef>
                <a:spcPct val="20000"/>
              </a:spcBef>
              <a:buFont typeface="Arial" pitchFamily="34" charset="0"/>
              <a:buChar cha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District</a:t>
            </a:r>
            <a:r>
              <a:rPr kumimoji="0" lang="en-US" sz="2400" b="0" i="0" u="none" strike="noStrike" kern="1200" cap="none" spc="0" normalizeH="0" noProof="0" dirty="0" smtClean="0">
                <a:ln>
                  <a:noFill/>
                </a:ln>
                <a:solidFill>
                  <a:schemeClr val="tx1"/>
                </a:solidFill>
                <a:effectLst/>
                <a:uLnTx/>
                <a:uFillTx/>
                <a:latin typeface="+mn-lt"/>
                <a:ea typeface="+mn-ea"/>
                <a:cs typeface="+mn-cs"/>
              </a:rPr>
              <a:t> wide</a:t>
            </a:r>
          </a:p>
          <a:p>
            <a:pPr marL="1200150" lvl="2" indent="-285750">
              <a:spcBef>
                <a:spcPct val="20000"/>
              </a:spcBef>
              <a:buFont typeface="Arial" pitchFamily="34" charset="0"/>
              <a:buChar char="–"/>
            </a:pPr>
            <a:r>
              <a:rPr lang="en-US" sz="2400" baseline="0" dirty="0" smtClean="0"/>
              <a:t>3</a:t>
            </a:r>
            <a:r>
              <a:rPr lang="en-US" sz="2400" dirty="0" smtClean="0"/>
              <a:t> different schools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Leadership</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2" name="Picture 11" descr="wol.JPG">
            <a:hlinkClick r:id="rId6"/>
          </p:cNvPr>
          <p:cNvPicPr>
            <a:picLocks noChangeAspect="1"/>
          </p:cNvPicPr>
          <p:nvPr/>
        </p:nvPicPr>
        <p:blipFill>
          <a:blip r:embed="rId7"/>
          <a:stretch>
            <a:fillRect/>
          </a:stretch>
        </p:blipFill>
        <p:spPr>
          <a:xfrm>
            <a:off x="762000" y="1371600"/>
            <a:ext cx="3910066" cy="198120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smtClean="0"/>
              <a:t>Make Global Connections</a:t>
            </a:r>
            <a:endParaRPr lang="en-US" dirty="0" smtClean="0"/>
          </a:p>
        </p:txBody>
      </p:sp>
      <p:sp>
        <p:nvSpPr>
          <p:cNvPr id="9" name="TextBox 8"/>
          <p:cNvSpPr txBox="1"/>
          <p:nvPr/>
        </p:nvSpPr>
        <p:spPr>
          <a:xfrm>
            <a:off x="762000" y="4267200"/>
            <a:ext cx="4114800" cy="2308324"/>
          </a:xfrm>
          <a:prstGeom prst="rect">
            <a:avLst/>
          </a:prstGeom>
          <a:noFill/>
        </p:spPr>
        <p:txBody>
          <a:bodyPr wrap="square" rtlCol="0">
            <a:spAutoFit/>
          </a:bodyPr>
          <a:lstStyle/>
          <a:p>
            <a:r>
              <a:rPr lang="en-US" sz="1600" dirty="0" smtClean="0"/>
              <a:t>Software used:</a:t>
            </a:r>
          </a:p>
          <a:p>
            <a:pPr lvl="1"/>
            <a:r>
              <a:rPr lang="en-US" sz="1600" dirty="0" smtClean="0"/>
              <a:t>-PowerPoint</a:t>
            </a:r>
          </a:p>
          <a:p>
            <a:pPr lvl="1"/>
            <a:r>
              <a:rPr lang="en-US" sz="1600" dirty="0" smtClean="0"/>
              <a:t>-</a:t>
            </a:r>
            <a:r>
              <a:rPr lang="en-US" sz="1600" dirty="0" err="1" smtClean="0"/>
              <a:t>Photostory</a:t>
            </a:r>
            <a:endParaRPr lang="en-US" sz="1600" dirty="0" smtClean="0"/>
          </a:p>
          <a:p>
            <a:pPr lvl="1"/>
            <a:r>
              <a:rPr lang="en-US" sz="1600" dirty="0" smtClean="0"/>
              <a:t>-Skype</a:t>
            </a:r>
          </a:p>
          <a:p>
            <a:r>
              <a:rPr lang="en-US" sz="1600" dirty="0" err="1" smtClean="0"/>
              <a:t>Wikisaces</a:t>
            </a:r>
            <a:endParaRPr lang="en-US" sz="1600" dirty="0" smtClean="0"/>
          </a:p>
          <a:p>
            <a:r>
              <a:rPr lang="en-US" sz="1600" dirty="0" smtClean="0"/>
              <a:t>Hardware:</a:t>
            </a:r>
          </a:p>
          <a:p>
            <a:pPr lvl="1"/>
            <a:r>
              <a:rPr lang="en-US" sz="1600" dirty="0" smtClean="0"/>
              <a:t>-PC computers</a:t>
            </a:r>
          </a:p>
          <a:p>
            <a:pPr lvl="1"/>
            <a:r>
              <a:rPr lang="en-US" sz="1600" dirty="0" smtClean="0"/>
              <a:t>-Webcam</a:t>
            </a:r>
          </a:p>
          <a:p>
            <a:r>
              <a:rPr lang="en-US" sz="1600" dirty="0" smtClean="0"/>
              <a:t>5 Partnerships elementary &amp; middle school</a:t>
            </a:r>
          </a:p>
        </p:txBody>
      </p:sp>
      <p:sp>
        <p:nvSpPr>
          <p:cNvPr id="7" name="Rectangle 3"/>
          <p:cNvSpPr txBox="1">
            <a:spLocks noChangeArrowheads="1"/>
          </p:cNvSpPr>
          <p:nvPr>
            <p:custDataLst>
              <p:tags r:id="rId3"/>
            </p:custDataLst>
          </p:nvPr>
        </p:nvSpPr>
        <p:spPr>
          <a:xfrm>
            <a:off x="4267200" y="1295400"/>
            <a:ext cx="4343400" cy="3048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Netherland Partnerships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Students</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Share</a:t>
            </a:r>
            <a:r>
              <a:rPr kumimoji="0" lang="en-US" sz="2000" b="0" i="0" u="none" strike="noStrike" kern="1200" cap="none" spc="0" normalizeH="0" noProof="0" dirty="0" smtClean="0">
                <a:ln>
                  <a:noFill/>
                </a:ln>
                <a:solidFill>
                  <a:schemeClr val="tx1"/>
                </a:solidFill>
                <a:effectLst/>
                <a:uLnTx/>
                <a:uFillTx/>
                <a:latin typeface="+mn-lt"/>
                <a:ea typeface="+mn-ea"/>
                <a:cs typeface="+mn-cs"/>
              </a:rPr>
              <a:t> information about their communities &amp; interests.</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Teachers</a:t>
            </a:r>
          </a:p>
          <a:p>
            <a:pPr marL="1200150" lvl="2" indent="-285750">
              <a:spcBef>
                <a:spcPct val="20000"/>
              </a:spcBef>
              <a:buFont typeface="Arial" pitchFamily="34" charset="0"/>
              <a:buChar char="•"/>
            </a:pPr>
            <a:r>
              <a:rPr lang="en-US" sz="2000" dirty="0" smtClean="0"/>
              <a:t>Enable authentic learning opportunities.</a:t>
            </a:r>
            <a:endParaRPr lang="en-US" sz="2000" dirty="0" smtClean="0"/>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26626" name="Picture 2">
            <a:hlinkClick r:id="rId6"/>
          </p:cNvPr>
          <p:cNvPicPr>
            <a:picLocks noChangeAspect="1" noChangeArrowheads="1"/>
          </p:cNvPicPr>
          <p:nvPr/>
        </p:nvPicPr>
        <p:blipFill>
          <a:blip r:embed="rId7"/>
          <a:srcRect/>
          <a:stretch>
            <a:fillRect/>
          </a:stretch>
        </p:blipFill>
        <p:spPr bwMode="auto">
          <a:xfrm>
            <a:off x="914400" y="1295400"/>
            <a:ext cx="3009022" cy="2909888"/>
          </a:xfrm>
          <a:prstGeom prst="rect">
            <a:avLst/>
          </a:prstGeom>
          <a:ln>
            <a:noFill/>
          </a:ln>
          <a:effectLst>
            <a:outerShdw blurRad="292100" dist="139700" dir="2700000" algn="tl" rotWithShape="0">
              <a:srgbClr val="333333">
                <a:alpha val="65000"/>
              </a:srgbClr>
            </a:outerShdw>
          </a:effectLst>
        </p:spPr>
      </p:pic>
      <p:pic>
        <p:nvPicPr>
          <p:cNvPr id="26627" name="Picture 3">
            <a:hlinkClick r:id="rId8" action="ppaction://hlinkfile"/>
          </p:cNvPr>
          <p:cNvPicPr>
            <a:picLocks noChangeAspect="1" noChangeArrowheads="1"/>
          </p:cNvPicPr>
          <p:nvPr/>
        </p:nvPicPr>
        <p:blipFill>
          <a:blip r:embed="rId9"/>
          <a:srcRect/>
          <a:stretch>
            <a:fillRect/>
          </a:stretch>
        </p:blipFill>
        <p:spPr bwMode="auto">
          <a:xfrm>
            <a:off x="5410200" y="4572000"/>
            <a:ext cx="1905000" cy="170564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smtClean="0"/>
              <a:t>Showcase Cultures</a:t>
            </a:r>
            <a:endParaRPr lang="en-US" dirty="0" smtClean="0"/>
          </a:p>
        </p:txBody>
      </p:sp>
      <p:sp>
        <p:nvSpPr>
          <p:cNvPr id="9" name="TextBox 8"/>
          <p:cNvSpPr txBox="1"/>
          <p:nvPr/>
        </p:nvSpPr>
        <p:spPr>
          <a:xfrm>
            <a:off x="762000" y="4114800"/>
            <a:ext cx="4114800" cy="2062103"/>
          </a:xfrm>
          <a:prstGeom prst="rect">
            <a:avLst/>
          </a:prstGeom>
          <a:noFill/>
        </p:spPr>
        <p:txBody>
          <a:bodyPr wrap="square" rtlCol="0">
            <a:spAutoFit/>
          </a:bodyPr>
          <a:lstStyle/>
          <a:p>
            <a:r>
              <a:rPr lang="en-US" sz="1600" dirty="0" smtClean="0"/>
              <a:t>Software used:</a:t>
            </a:r>
          </a:p>
          <a:p>
            <a:pPr lvl="1"/>
            <a:r>
              <a:rPr lang="en-US" sz="1600" dirty="0" smtClean="0"/>
              <a:t>-Marvin</a:t>
            </a:r>
          </a:p>
          <a:p>
            <a:pPr lvl="1"/>
            <a:r>
              <a:rPr lang="en-US" sz="1600" dirty="0" smtClean="0"/>
              <a:t>-Audacity</a:t>
            </a:r>
          </a:p>
          <a:p>
            <a:pPr lvl="1"/>
            <a:r>
              <a:rPr lang="en-US" sz="1600" dirty="0" smtClean="0"/>
              <a:t>-Movie Maker</a:t>
            </a:r>
          </a:p>
          <a:p>
            <a:r>
              <a:rPr lang="en-US" sz="1600" dirty="0" smtClean="0"/>
              <a:t>Hardware:</a:t>
            </a:r>
          </a:p>
          <a:p>
            <a:pPr lvl="1"/>
            <a:r>
              <a:rPr lang="en-US" sz="1600" dirty="0" smtClean="0"/>
              <a:t>-PC computer</a:t>
            </a:r>
          </a:p>
          <a:p>
            <a:r>
              <a:rPr lang="en-US" sz="1600" dirty="0" smtClean="0"/>
              <a:t>5 First Nations students from elementary &amp; middle school</a:t>
            </a:r>
          </a:p>
        </p:txBody>
      </p:sp>
      <p:sp>
        <p:nvSpPr>
          <p:cNvPr id="7" name="Rectangle 3"/>
          <p:cNvSpPr txBox="1">
            <a:spLocks noChangeArrowheads="1"/>
          </p:cNvSpPr>
          <p:nvPr>
            <p:custDataLst>
              <p:tags r:id="rId3"/>
            </p:custDataLst>
          </p:nvPr>
        </p:nvSpPr>
        <p:spPr>
          <a:xfrm>
            <a:off x="4267200" y="1295400"/>
            <a:ext cx="4343400" cy="5105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First Nations Students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t>Showcased their learning from a guest speaker.</a:t>
            </a:r>
          </a:p>
          <a:p>
            <a:pPr marL="342900" lvl="0" indent="-342900">
              <a:spcBef>
                <a:spcPct val="20000"/>
              </a:spcBef>
              <a:buFont typeface="Arial" pitchFamily="34" charset="0"/>
              <a:buChar char="•"/>
              <a:defRPr/>
            </a:pPr>
            <a:r>
              <a:rPr lang="en-US" sz="2800" dirty="0" smtClean="0"/>
              <a:t>Skills Developed</a:t>
            </a:r>
            <a:endParaRPr lang="en-US" sz="2800" dirty="0" smtClean="0"/>
          </a:p>
          <a:p>
            <a:pPr marL="742950" lvl="1" indent="-285750">
              <a:spcBef>
                <a:spcPct val="20000"/>
              </a:spcBef>
              <a:buFont typeface="Arial" pitchFamily="34" charset="0"/>
              <a:buChar char="–"/>
              <a:defRPr/>
            </a:pPr>
            <a:r>
              <a:rPr lang="en-US" sz="2400" dirty="0" smtClean="0"/>
              <a:t>Communication</a:t>
            </a:r>
          </a:p>
          <a:p>
            <a:pPr marL="1200150" lvl="2" indent="-285750">
              <a:spcBef>
                <a:spcPct val="20000"/>
              </a:spcBef>
              <a:buFont typeface="Courier New" pitchFamily="49" charset="0"/>
              <a:buChar char="o"/>
              <a:defRPr/>
            </a:pPr>
            <a:r>
              <a:rPr lang="en-US" sz="2400" dirty="0" smtClean="0"/>
              <a:t>Speaking</a:t>
            </a:r>
          </a:p>
          <a:p>
            <a:pPr marL="1200150" lvl="2" indent="-285750">
              <a:spcBef>
                <a:spcPct val="20000"/>
              </a:spcBef>
              <a:buFont typeface="Courier New" pitchFamily="49" charset="0"/>
              <a:buChar char="o"/>
              <a:defRPr/>
            </a:pPr>
            <a:r>
              <a:rPr lang="en-US" sz="2400" dirty="0" smtClean="0"/>
              <a:t>Listening</a:t>
            </a:r>
            <a:endParaRPr lang="en-US" sz="2400" dirty="0" smtClean="0"/>
          </a:p>
          <a:p>
            <a:pPr marL="742950" lvl="1" indent="-285750">
              <a:spcBef>
                <a:spcPct val="20000"/>
              </a:spcBef>
              <a:buFont typeface="Arial" pitchFamily="34" charset="0"/>
              <a:buChar char="–"/>
              <a:defRPr/>
            </a:pPr>
            <a:r>
              <a:rPr lang="en-US" sz="2400" dirty="0" smtClean="0"/>
              <a:t>Collaboration</a:t>
            </a:r>
          </a:p>
          <a:p>
            <a:pPr marL="742950" lvl="1" indent="-285750">
              <a:spcBef>
                <a:spcPct val="20000"/>
              </a:spcBef>
              <a:buFont typeface="Arial" pitchFamily="34" charset="0"/>
              <a:buChar char="–"/>
              <a:defRPr/>
            </a:pPr>
            <a:r>
              <a:rPr lang="en-US" sz="2400" dirty="0" smtClean="0"/>
              <a:t>Creativity</a:t>
            </a:r>
            <a:endParaRPr lang="en-US" sz="2400" dirty="0" smtClean="0"/>
          </a:p>
        </p:txBody>
      </p:sp>
      <p:pic>
        <p:nvPicPr>
          <p:cNvPr id="27650" name="Picture 2">
            <a:hlinkClick r:id="rId6" action="ppaction://hlinkfile"/>
          </p:cNvPr>
          <p:cNvPicPr>
            <a:picLocks noChangeAspect="1" noChangeArrowheads="1"/>
          </p:cNvPicPr>
          <p:nvPr/>
        </p:nvPicPr>
        <p:blipFill>
          <a:blip r:embed="rId7"/>
          <a:srcRect/>
          <a:stretch>
            <a:fillRect/>
          </a:stretch>
        </p:blipFill>
        <p:spPr bwMode="auto">
          <a:xfrm>
            <a:off x="914400" y="1523999"/>
            <a:ext cx="3200400" cy="2677141"/>
          </a:xfrm>
          <a:prstGeom prst="rect">
            <a:avLst/>
          </a:prstGeom>
          <a:noFill/>
          <a:ln w="9525">
            <a:noFill/>
            <a:miter lim="800000"/>
            <a:headEnd/>
            <a:tailEnd/>
          </a:ln>
          <a:effectLst/>
        </p:spPr>
      </p:pic>
    </p:spTree>
    <p:custDataLst>
      <p:tags r:id="rId1"/>
    </p:custData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smtClean="0"/>
              <a:t>Showcase Cultures</a:t>
            </a:r>
            <a:endParaRPr lang="en-US" dirty="0" smtClean="0"/>
          </a:p>
        </p:txBody>
      </p:sp>
      <p:sp>
        <p:nvSpPr>
          <p:cNvPr id="9" name="TextBox 8"/>
          <p:cNvSpPr txBox="1"/>
          <p:nvPr/>
        </p:nvSpPr>
        <p:spPr>
          <a:xfrm>
            <a:off x="762000" y="4114800"/>
            <a:ext cx="4114800" cy="2062103"/>
          </a:xfrm>
          <a:prstGeom prst="rect">
            <a:avLst/>
          </a:prstGeom>
          <a:noFill/>
        </p:spPr>
        <p:txBody>
          <a:bodyPr wrap="square" rtlCol="0">
            <a:spAutoFit/>
          </a:bodyPr>
          <a:lstStyle/>
          <a:p>
            <a:r>
              <a:rPr lang="en-US" sz="1600" dirty="0" smtClean="0"/>
              <a:t>Software used:</a:t>
            </a:r>
          </a:p>
          <a:p>
            <a:pPr lvl="1"/>
            <a:r>
              <a:rPr lang="en-US" sz="1600" dirty="0" smtClean="0"/>
              <a:t>-Marvin</a:t>
            </a:r>
          </a:p>
          <a:p>
            <a:pPr lvl="1"/>
            <a:r>
              <a:rPr lang="en-US" sz="1600" dirty="0" smtClean="0"/>
              <a:t>-Audacity</a:t>
            </a:r>
          </a:p>
          <a:p>
            <a:pPr lvl="1"/>
            <a:r>
              <a:rPr lang="en-US" sz="1600" dirty="0" smtClean="0"/>
              <a:t>-Movie Maker</a:t>
            </a:r>
          </a:p>
          <a:p>
            <a:r>
              <a:rPr lang="en-US" sz="1600" dirty="0" smtClean="0"/>
              <a:t>Hardware:</a:t>
            </a:r>
          </a:p>
          <a:p>
            <a:pPr lvl="1"/>
            <a:r>
              <a:rPr lang="en-US" sz="1600" dirty="0" smtClean="0"/>
              <a:t>-PC computer</a:t>
            </a:r>
          </a:p>
          <a:p>
            <a:r>
              <a:rPr lang="en-US" sz="1600" dirty="0" smtClean="0"/>
              <a:t>5 First Nations students from elementary &amp; middle school</a:t>
            </a:r>
          </a:p>
        </p:txBody>
      </p:sp>
      <p:sp>
        <p:nvSpPr>
          <p:cNvPr id="7" name="Rectangle 3"/>
          <p:cNvSpPr txBox="1">
            <a:spLocks noChangeArrowheads="1"/>
          </p:cNvSpPr>
          <p:nvPr>
            <p:custDataLst>
              <p:tags r:id="rId3"/>
            </p:custDataLst>
          </p:nvPr>
        </p:nvSpPr>
        <p:spPr>
          <a:xfrm>
            <a:off x="4267200" y="1295400"/>
            <a:ext cx="4343400" cy="5105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First Nations Students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t>Showcased their learning from a guest speaker.</a:t>
            </a:r>
          </a:p>
          <a:p>
            <a:pPr marL="342900" lvl="0" indent="-342900">
              <a:spcBef>
                <a:spcPct val="20000"/>
              </a:spcBef>
              <a:buFont typeface="Arial" pitchFamily="34" charset="0"/>
              <a:buChar char="•"/>
              <a:defRPr/>
            </a:pPr>
            <a:r>
              <a:rPr lang="en-US" sz="2800" dirty="0" smtClean="0"/>
              <a:t>Skills Developed</a:t>
            </a:r>
            <a:endParaRPr lang="en-US" sz="2800" dirty="0" smtClean="0"/>
          </a:p>
          <a:p>
            <a:pPr marL="742950" lvl="1" indent="-285750">
              <a:spcBef>
                <a:spcPct val="20000"/>
              </a:spcBef>
              <a:buFont typeface="Arial" pitchFamily="34" charset="0"/>
              <a:buChar char="–"/>
              <a:defRPr/>
            </a:pPr>
            <a:r>
              <a:rPr lang="en-US" sz="2400" dirty="0" smtClean="0"/>
              <a:t>Communication</a:t>
            </a:r>
          </a:p>
          <a:p>
            <a:pPr marL="1200150" lvl="2" indent="-285750">
              <a:spcBef>
                <a:spcPct val="20000"/>
              </a:spcBef>
              <a:buFont typeface="Courier New" pitchFamily="49" charset="0"/>
              <a:buChar char="o"/>
              <a:defRPr/>
            </a:pPr>
            <a:r>
              <a:rPr lang="en-US" sz="2400" dirty="0" smtClean="0"/>
              <a:t>Speaking</a:t>
            </a:r>
          </a:p>
          <a:p>
            <a:pPr marL="1200150" lvl="2" indent="-285750">
              <a:spcBef>
                <a:spcPct val="20000"/>
              </a:spcBef>
              <a:buFont typeface="Courier New" pitchFamily="49" charset="0"/>
              <a:buChar char="o"/>
              <a:defRPr/>
            </a:pPr>
            <a:r>
              <a:rPr lang="en-US" sz="2400" dirty="0" smtClean="0"/>
              <a:t>Listening</a:t>
            </a:r>
            <a:endParaRPr lang="en-US" sz="2400" dirty="0" smtClean="0"/>
          </a:p>
          <a:p>
            <a:pPr marL="742950" lvl="1" indent="-285750">
              <a:spcBef>
                <a:spcPct val="20000"/>
              </a:spcBef>
              <a:buFont typeface="Arial" pitchFamily="34" charset="0"/>
              <a:buChar char="–"/>
              <a:defRPr/>
            </a:pPr>
            <a:r>
              <a:rPr lang="en-US" sz="2400" dirty="0" smtClean="0"/>
              <a:t>Collaboration</a:t>
            </a:r>
          </a:p>
          <a:p>
            <a:pPr marL="742950" lvl="1" indent="-285750">
              <a:spcBef>
                <a:spcPct val="20000"/>
              </a:spcBef>
              <a:buFont typeface="Arial" pitchFamily="34" charset="0"/>
              <a:buChar char="–"/>
              <a:defRPr/>
            </a:pPr>
            <a:r>
              <a:rPr lang="en-US" sz="2400" dirty="0" smtClean="0"/>
              <a:t>Creativity</a:t>
            </a:r>
            <a:endParaRPr lang="en-US" sz="2400" dirty="0" smtClean="0"/>
          </a:p>
        </p:txBody>
      </p:sp>
      <p:pic>
        <p:nvPicPr>
          <p:cNvPr id="27650" name="Picture 2">
            <a:hlinkClick r:id="rId6" action="ppaction://hlinkfile"/>
          </p:cNvPr>
          <p:cNvPicPr>
            <a:picLocks noChangeAspect="1" noChangeArrowheads="1"/>
          </p:cNvPicPr>
          <p:nvPr/>
        </p:nvPicPr>
        <p:blipFill>
          <a:blip r:embed="rId7"/>
          <a:srcRect/>
          <a:stretch>
            <a:fillRect/>
          </a:stretch>
        </p:blipFill>
        <p:spPr bwMode="auto">
          <a:xfrm>
            <a:off x="914400" y="1523999"/>
            <a:ext cx="3200400" cy="2677141"/>
          </a:xfrm>
          <a:prstGeom prst="rect">
            <a:avLst/>
          </a:prstGeom>
          <a:noFill/>
          <a:ln w="9525">
            <a:noFill/>
            <a:miter lim="800000"/>
            <a:headEnd/>
            <a:tailEnd/>
          </a:ln>
          <a:effectLst/>
        </p:spPr>
      </p:pic>
    </p:spTree>
    <p:custDataLst>
      <p:tags r:id="rId1"/>
    </p:custData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048000"/>
            <a:ext cx="7239000" cy="1362075"/>
          </a:xfrm>
        </p:spPr>
        <p:txBody>
          <a:bodyPr/>
          <a:lstStyle/>
          <a:p>
            <a:r>
              <a:rPr smtClean="0"/>
              <a:t>Don't Forget About Copyright</a:t>
            </a:r>
            <a:endParaRPr lang="en-US" dirty="0"/>
          </a:p>
        </p:txBody>
      </p:sp>
    </p:spTree>
  </p:cSld>
  <p:clrMapOvr>
    <a:masterClrMapping/>
  </p:clrMapOvr>
  <p:transition spd="slow">
    <p:wipe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Resources for Canadian Copyright</a:t>
            </a:r>
            <a:endParaRPr lang="en-US" dirty="0"/>
          </a:p>
        </p:txBody>
      </p:sp>
      <p:sp>
        <p:nvSpPr>
          <p:cNvPr id="4" name="Content Placeholder 3"/>
          <p:cNvSpPr>
            <a:spLocks noGrp="1"/>
          </p:cNvSpPr>
          <p:nvPr>
            <p:ph sz="half" idx="2"/>
          </p:nvPr>
        </p:nvSpPr>
        <p:spPr>
          <a:xfrm>
            <a:off x="4876800" y="1524000"/>
            <a:ext cx="4038600" cy="3429000"/>
          </a:xfrm>
        </p:spPr>
        <p:txBody>
          <a:bodyPr/>
          <a:lstStyle/>
          <a:p>
            <a:r>
              <a:rPr lang="en-US" dirty="0" smtClean="0"/>
              <a:t>Terms of Use</a:t>
            </a:r>
          </a:p>
          <a:p>
            <a:r>
              <a:rPr lang="en-US" dirty="0" smtClean="0"/>
              <a:t>Everything belongs to someone.</a:t>
            </a:r>
          </a:p>
          <a:p>
            <a:r>
              <a:rPr lang="en-US" dirty="0" smtClean="0"/>
              <a:t>Be careful about what you distribute.</a:t>
            </a:r>
          </a:p>
          <a:p>
            <a:r>
              <a:rPr lang="en-US" dirty="0" smtClean="0"/>
              <a:t>Model good practices.</a:t>
            </a:r>
          </a:p>
        </p:txBody>
      </p:sp>
      <p:pic>
        <p:nvPicPr>
          <p:cNvPr id="29698" name="Picture 2">
            <a:hlinkClick r:id="rId2"/>
          </p:cNvPr>
          <p:cNvPicPr>
            <a:picLocks noGrp="1" noChangeAspect="1" noChangeArrowheads="1"/>
          </p:cNvPicPr>
          <p:nvPr>
            <p:ph sz="half" idx="1"/>
          </p:nvPr>
        </p:nvPicPr>
        <p:blipFill>
          <a:blip r:embed="rId3"/>
          <a:srcRect/>
          <a:stretch>
            <a:fillRect/>
          </a:stretch>
        </p:blipFill>
        <p:spPr bwMode="auto">
          <a:xfrm>
            <a:off x="685800" y="1524000"/>
            <a:ext cx="4038600" cy="1267746"/>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838200" y="2743200"/>
            <a:ext cx="3195298" cy="369332"/>
          </a:xfrm>
          <a:prstGeom prst="rect">
            <a:avLst/>
          </a:prstGeom>
        </p:spPr>
        <p:txBody>
          <a:bodyPr wrap="none">
            <a:spAutoFit/>
          </a:bodyPr>
          <a:lstStyle/>
          <a:p>
            <a:r>
              <a:rPr lang="en-US" dirty="0" smtClean="0"/>
              <a:t>http://www.accesscopyright.ca/</a:t>
            </a:r>
            <a:endParaRPr lang="en-US" dirty="0"/>
          </a:p>
        </p:txBody>
      </p:sp>
      <p:pic>
        <p:nvPicPr>
          <p:cNvPr id="29699" name="Picture 3">
            <a:hlinkClick r:id="rId4"/>
          </p:cNvPr>
          <p:cNvPicPr>
            <a:picLocks noChangeAspect="1" noChangeArrowheads="1"/>
          </p:cNvPicPr>
          <p:nvPr/>
        </p:nvPicPr>
        <p:blipFill>
          <a:blip r:embed="rId5"/>
          <a:srcRect/>
          <a:stretch>
            <a:fillRect/>
          </a:stretch>
        </p:blipFill>
        <p:spPr bwMode="auto">
          <a:xfrm>
            <a:off x="1143000" y="3276600"/>
            <a:ext cx="2514600" cy="2809875"/>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1296967" y="6248400"/>
            <a:ext cx="2208233" cy="369332"/>
          </a:xfrm>
          <a:prstGeom prst="rect">
            <a:avLst/>
          </a:prstGeom>
        </p:spPr>
        <p:txBody>
          <a:bodyPr wrap="none">
            <a:spAutoFit/>
          </a:bodyPr>
          <a:lstStyle/>
          <a:p>
            <a:r>
              <a:rPr lang="en-US" dirty="0" smtClean="0"/>
              <a:t>http://www.cmec.ca</a:t>
            </a:r>
            <a:r>
              <a:rPr lang="en-US" dirty="0" smtClean="0"/>
              <a:t>/</a:t>
            </a:r>
            <a:endParaRPr lang="en-US" dirty="0"/>
          </a:p>
        </p:txBody>
      </p:sp>
      <p:pic>
        <p:nvPicPr>
          <p:cNvPr id="9" name="Picture 2" descr="C:\Documents and Settings\lesa.scott\Local Settings\Temporary Internet Files\Content.IE5\VRE95CAL\MPj03417150000[1].jpg"/>
          <p:cNvPicPr>
            <a:picLocks noChangeAspect="1" noChangeArrowheads="1"/>
          </p:cNvPicPr>
          <p:nvPr/>
        </p:nvPicPr>
        <p:blipFill>
          <a:blip r:embed="rId6" cstate="print"/>
          <a:stretch>
            <a:fillRect/>
          </a:stretch>
        </p:blipFill>
        <p:spPr bwMode="auto">
          <a:xfrm>
            <a:off x="5943600" y="4648200"/>
            <a:ext cx="1032764" cy="14478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0" y="3048000"/>
            <a:ext cx="4648200" cy="1362075"/>
          </a:xfrm>
        </p:spPr>
        <p:txBody>
          <a:bodyPr/>
          <a:lstStyle/>
          <a:p>
            <a:r>
              <a:rPr smtClean="0"/>
              <a:t>Final Thoughts</a:t>
            </a:r>
            <a:endParaRPr lang="en-US" dirty="0"/>
          </a:p>
        </p:txBody>
      </p:sp>
    </p:spTree>
  </p:cSld>
  <p:clrMapOvr>
    <a:masterClrMapping/>
  </p:clrMapOvr>
  <p:transition spd="slow">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Final Thoughts</a:t>
            </a:r>
            <a:endParaRPr lang="en-US" dirty="0"/>
          </a:p>
        </p:txBody>
      </p:sp>
      <p:sp>
        <p:nvSpPr>
          <p:cNvPr id="4" name="Content Placeholder 3"/>
          <p:cNvSpPr>
            <a:spLocks noGrp="1"/>
          </p:cNvSpPr>
          <p:nvPr>
            <p:ph sz="half" idx="2"/>
          </p:nvPr>
        </p:nvSpPr>
        <p:spPr/>
        <p:txBody>
          <a:bodyPr/>
          <a:lstStyle/>
          <a:p>
            <a:r>
              <a:rPr lang="en-US" dirty="0" smtClean="0"/>
              <a:t>Good pedagogical practices are key to using technology effectively.</a:t>
            </a:r>
          </a:p>
          <a:p>
            <a:r>
              <a:rPr lang="en-US" dirty="0" smtClean="0"/>
              <a:t>Know your outcomes and find the appropriate tools to accomplish them.</a:t>
            </a:r>
          </a:p>
          <a:p>
            <a:r>
              <a:rPr lang="en-US" dirty="0" smtClean="0"/>
              <a:t>Maintain balance!</a:t>
            </a:r>
          </a:p>
        </p:txBody>
      </p:sp>
      <p:pic>
        <p:nvPicPr>
          <p:cNvPr id="5" name="Picture 6" descr="C:\Documents and Settings\lesa.scott\Local Settings\Temporary Internet Files\Content.IE5\OEAKB5JA\MPj03999550000[1].jpg"/>
          <p:cNvPicPr>
            <a:picLocks noGrp="1" noChangeAspect="1" noChangeArrowheads="1"/>
          </p:cNvPicPr>
          <p:nvPr>
            <p:ph sz="half" idx="1"/>
          </p:nvPr>
        </p:nvPicPr>
        <p:blipFill>
          <a:blip r:embed="rId2" cstate="print"/>
          <a:srcRect/>
          <a:stretch>
            <a:fillRect/>
          </a:stretch>
        </p:blipFill>
        <p:spPr bwMode="auto">
          <a:xfrm>
            <a:off x="685800" y="2209800"/>
            <a:ext cx="4038600" cy="269117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229600" cy="1066800"/>
          </a:xfrm>
        </p:spPr>
        <p:txBody>
          <a:bodyPr/>
          <a:lstStyle/>
          <a:p>
            <a:r>
              <a:rPr lang="en-US" dirty="0" smtClean="0"/>
              <a:t>Something to think about</a:t>
            </a:r>
            <a:endParaRPr lang="en-US" dirty="0"/>
          </a:p>
        </p:txBody>
      </p:sp>
      <p:sp>
        <p:nvSpPr>
          <p:cNvPr id="11" name="Content Placeholder 10"/>
          <p:cNvSpPr>
            <a:spLocks noGrp="1"/>
          </p:cNvSpPr>
          <p:nvPr>
            <p:ph sz="half" idx="1"/>
          </p:nvPr>
        </p:nvSpPr>
        <p:spPr>
          <a:xfrm>
            <a:off x="685800" y="1447800"/>
            <a:ext cx="4038600" cy="4525963"/>
          </a:xfrm>
        </p:spPr>
        <p:txBody>
          <a:bodyPr>
            <a:normAutofit fontScale="92500" lnSpcReduction="20000"/>
          </a:bodyPr>
          <a:lstStyle/>
          <a:p>
            <a:r>
              <a:rPr lang="en-US" dirty="0" smtClean="0"/>
              <a:t>“While students may be tech savvy when it comes to entertainment, they may not have the critical thinking skills to perform the kinds of information management and research tasks necessary for academic success."</a:t>
            </a:r>
          </a:p>
          <a:p>
            <a:pPr lvl="1"/>
            <a:r>
              <a:rPr lang="en-US" dirty="0" smtClean="0"/>
              <a:t>Comment posted on </a:t>
            </a:r>
            <a:r>
              <a:rPr lang="en-US" u="sng" dirty="0" smtClean="0">
                <a:hlinkClick r:id="rId3"/>
              </a:rPr>
              <a:t>http://www.ncte.org/governance/21stcenturyframework</a:t>
            </a:r>
            <a:r>
              <a:rPr lang="en-US" dirty="0" smtClean="0"/>
              <a:t> (12/3/2008)</a:t>
            </a:r>
          </a:p>
          <a:p>
            <a:pPr>
              <a:buNone/>
            </a:pPr>
            <a:endParaRPr lang="en-US" dirty="0"/>
          </a:p>
        </p:txBody>
      </p:sp>
      <p:pic>
        <p:nvPicPr>
          <p:cNvPr id="3086" name="Picture 14" descr="C:\Documents and Settings\lesa.scott\Local Settings\Temporary Internet Files\Content.IE5\JA776XTM\MPj04393190000[1].jpg"/>
          <p:cNvPicPr>
            <a:picLocks noGrp="1" noChangeAspect="1" noChangeArrowheads="1"/>
          </p:cNvPicPr>
          <p:nvPr>
            <p:ph sz="half" idx="2"/>
          </p:nvPr>
        </p:nvPicPr>
        <p:blipFill>
          <a:blip r:embed="rId4" cstate="print"/>
          <a:srcRect/>
          <a:stretch>
            <a:fillRect/>
          </a:stretch>
        </p:blipFill>
        <p:spPr bwMode="auto">
          <a:xfrm>
            <a:off x="4648200" y="1752600"/>
            <a:ext cx="4038600" cy="3553968"/>
          </a:xfrm>
          <a:prstGeom prst="rect">
            <a:avLst/>
          </a:prstGeom>
          <a:noFill/>
        </p:spPr>
      </p:pic>
    </p:spTree>
  </p:cSld>
  <p:clrMapOvr>
    <a:masterClrMapping/>
  </p:clrMapOvr>
  <p:transition spd="slow">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438400" y="1219200"/>
            <a:ext cx="6477000" cy="5029200"/>
          </a:xfrm>
          <a:prstGeom prst="rect">
            <a:avLst/>
          </a:prstGeom>
          <a:noFill/>
        </p:spPr>
        <p:txBody>
          <a:bodyPr wrap="square" rtlCol="0">
            <a:normAutofit/>
          </a:bodyPr>
          <a:lstStyle/>
          <a:p>
            <a:pPr algn="ctr"/>
            <a:r>
              <a:rPr lang="en-US" sz="4800" b="1" dirty="0" smtClean="0"/>
              <a:t>Demonstration Schools</a:t>
            </a:r>
          </a:p>
          <a:p>
            <a:pPr algn="ctr"/>
            <a:r>
              <a:rPr lang="en-US" sz="3600" i="1" dirty="0" smtClean="0"/>
              <a:t>Superior Middle School</a:t>
            </a:r>
          </a:p>
          <a:p>
            <a:pPr algn="ctr"/>
            <a:r>
              <a:rPr lang="en-US" sz="3600" i="1" dirty="0" smtClean="0"/>
              <a:t>1:1 </a:t>
            </a:r>
            <a:r>
              <a:rPr lang="en-US" sz="3600" i="1" dirty="0" err="1" smtClean="0"/>
              <a:t>netbooks</a:t>
            </a:r>
            <a:r>
              <a:rPr lang="en-US" sz="3600" i="1" dirty="0" smtClean="0"/>
              <a:t>, Take it Home</a:t>
            </a:r>
          </a:p>
          <a:p>
            <a:pPr algn="ctr"/>
            <a:endParaRPr lang="en-US" sz="3600" i="1" dirty="0" smtClean="0"/>
          </a:p>
          <a:p>
            <a:pPr algn="ctr"/>
            <a:r>
              <a:rPr lang="en-US" sz="3600" i="1" dirty="0" smtClean="0"/>
              <a:t>Bathurst High School</a:t>
            </a:r>
          </a:p>
          <a:p>
            <a:pPr algn="ctr"/>
            <a:r>
              <a:rPr lang="en-US" sz="3600" i="1" dirty="0" smtClean="0"/>
              <a:t>Dalhousie Regional High School</a:t>
            </a:r>
          </a:p>
          <a:p>
            <a:pPr algn="ctr"/>
            <a:r>
              <a:rPr lang="en-US" sz="3600" i="1" dirty="0" smtClean="0"/>
              <a:t>Sugarloaf Senior High School</a:t>
            </a:r>
          </a:p>
        </p:txBody>
      </p:sp>
      <p:pic>
        <p:nvPicPr>
          <p:cNvPr id="9" name="Picture 8"/>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953000" y="0"/>
            <a:ext cx="7765662" cy="16476125"/>
          </a:xfrm>
          <a:prstGeom prst="rect">
            <a:avLst/>
          </a:prstGeom>
        </p:spPr>
      </p:pic>
    </p:spTree>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963332" y="-6858000"/>
            <a:ext cx="7765662" cy="16476125"/>
          </a:xfrm>
          <a:prstGeom prst="rect">
            <a:avLst/>
          </a:prstGeom>
        </p:spPr>
      </p:pic>
      <p:pic>
        <p:nvPicPr>
          <p:cNvPr id="13" name="Picture 12"/>
          <p:cNvPicPr>
            <a:picLocks noChangeAspect="1"/>
          </p:cNvPicPr>
          <p:nvPr/>
        </p:nvPicPr>
        <p:blipFill rotWithShape="1">
          <a:blip r:embed="rId4" cstate="email">
            <a:extLst>
              <a:ext uri="{28A0092B-C50C-407E-A947-70E740481C1C}">
                <a14:useLocalDpi xmlns:a14="http://schemas.microsoft.com/office/drawing/2010/main" xmlns=""/>
              </a:ext>
            </a:extLst>
          </a:blip>
          <a:srcRect/>
          <a:stretch/>
        </p:blipFill>
        <p:spPr>
          <a:xfrm rot="20753331" flipH="1">
            <a:off x="-316180" y="3775286"/>
            <a:ext cx="2895600" cy="3390489"/>
          </a:xfrm>
          <a:prstGeom prst="rect">
            <a:avLst/>
          </a:prstGeom>
        </p:spPr>
      </p:pic>
      <p:sp>
        <p:nvSpPr>
          <p:cNvPr id="5" name="TextBox 4"/>
          <p:cNvSpPr txBox="1"/>
          <p:nvPr/>
        </p:nvSpPr>
        <p:spPr>
          <a:xfrm>
            <a:off x="2590800" y="152400"/>
            <a:ext cx="6477000" cy="6629400"/>
          </a:xfrm>
          <a:prstGeom prst="rect">
            <a:avLst/>
          </a:prstGeom>
          <a:noFill/>
        </p:spPr>
        <p:txBody>
          <a:bodyPr wrap="square" rtlCol="0">
            <a:normAutofit/>
          </a:bodyPr>
          <a:lstStyle/>
          <a:p>
            <a:pPr algn="ctr"/>
            <a:r>
              <a:rPr lang="en-US" sz="4800" b="1" dirty="0" smtClean="0"/>
              <a:t>1:1 Elementary Pilot</a:t>
            </a:r>
          </a:p>
          <a:p>
            <a:pPr algn="ctr"/>
            <a:r>
              <a:rPr lang="en-US" sz="3600" i="1" dirty="0" smtClean="0"/>
              <a:t>L.E. </a:t>
            </a:r>
            <a:r>
              <a:rPr lang="en-US" sz="3600" i="1" dirty="0" err="1" smtClean="0"/>
              <a:t>Reinsborough</a:t>
            </a:r>
            <a:endParaRPr lang="en-US" sz="3600" i="1" dirty="0" smtClean="0"/>
          </a:p>
          <a:p>
            <a:pPr algn="ctr"/>
            <a:r>
              <a:rPr lang="en-US" sz="3600" i="1" dirty="0" smtClean="0"/>
              <a:t>Grades 4 &amp; 5</a:t>
            </a:r>
          </a:p>
          <a:p>
            <a:pPr algn="ctr"/>
            <a:endParaRPr lang="en-US" sz="1000" i="1" dirty="0" smtClean="0"/>
          </a:p>
          <a:p>
            <a:pPr algn="ctr"/>
            <a:r>
              <a:rPr lang="en-US" sz="4800" b="1" dirty="0" smtClean="0"/>
              <a:t>Other Configurations</a:t>
            </a:r>
          </a:p>
          <a:p>
            <a:pPr algn="ctr"/>
            <a:r>
              <a:rPr lang="en-US" sz="3600" i="1" dirty="0" smtClean="0"/>
              <a:t>Computer Labs</a:t>
            </a:r>
          </a:p>
          <a:p>
            <a:pPr algn="ctr"/>
            <a:r>
              <a:rPr lang="en-US" sz="3600" i="1" dirty="0" smtClean="0"/>
              <a:t>Notebooks Carts/Wireless</a:t>
            </a:r>
          </a:p>
          <a:p>
            <a:pPr algn="ctr"/>
            <a:r>
              <a:rPr lang="en-US" sz="3600" i="1" dirty="0" smtClean="0"/>
              <a:t>Pods in Classrooms</a:t>
            </a:r>
          </a:p>
          <a:p>
            <a:pPr algn="ctr"/>
            <a:r>
              <a:rPr lang="en-US" sz="3600" i="1" dirty="0" smtClean="0"/>
              <a:t>Pods in Libraries</a:t>
            </a:r>
          </a:p>
          <a:p>
            <a:pPr algn="ctr"/>
            <a:endParaRPr lang="en-US" sz="1100" i="1" dirty="0" smtClean="0"/>
          </a:p>
          <a:p>
            <a:pPr algn="ctr"/>
            <a:r>
              <a:rPr lang="en-US" sz="3000" i="1" dirty="0" smtClean="0"/>
              <a:t>SMART Boards, FM Systems, Document Cameras, Wireless Slates, Response Systems, Teacher Laptops…</a:t>
            </a:r>
          </a:p>
          <a:p>
            <a:pPr algn="ctr"/>
            <a:endParaRPr lang="en-US" sz="3600" i="1" dirty="0" smtClean="0"/>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5" cstate="email">
            <a:extLst>
              <a:ext uri="{28A0092B-C50C-407E-A947-70E740481C1C}">
                <a14:useLocalDpi xmlns:a14="http://schemas.microsoft.com/office/drawing/2010/main" xmlns=""/>
              </a:ext>
            </a:extLst>
          </a:blip>
          <a:srcRect/>
          <a:stretch/>
        </p:blipFill>
        <p:spPr>
          <a:xfrm rot="20753331" flipH="1">
            <a:off x="108261" y="-3142205"/>
            <a:ext cx="2895600" cy="6861081"/>
          </a:xfrm>
          <a:prstGeom prst="rect">
            <a:avLst/>
          </a:prstGeom>
        </p:spPr>
      </p:pic>
      <p:sp>
        <p:nvSpPr>
          <p:cNvPr id="6" name="Rectangle 5"/>
          <p:cNvSpPr/>
          <p:nvPr/>
        </p:nvSpPr>
        <p:spPr>
          <a:xfrm>
            <a:off x="5486400" y="6352401"/>
            <a:ext cx="4343400" cy="276999"/>
          </a:xfrm>
          <a:prstGeom prst="rect">
            <a:avLst/>
          </a:prstGeom>
        </p:spPr>
        <p:txBody>
          <a:bodyPr wrap="square">
            <a:spAutoFit/>
          </a:bodyPr>
          <a:lstStyle/>
          <a:p>
            <a:r>
              <a:rPr lang="en-US" sz="1200" dirty="0" smtClean="0"/>
              <a:t>http://www.youtube.com/watch?v=fUORLlUmzE8</a:t>
            </a:r>
            <a:endParaRPr lang="en-US" sz="1200" dirty="0"/>
          </a:p>
        </p:txBody>
      </p:sp>
    </p:spTree>
    <p:controls>
      <p:control spid="2052" name="ShockwaveFlash1" r:id="rId2" imgW="6248520" imgH="4648320"/>
    </p:controls>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1371600" y="1447800"/>
          <a:ext cx="72390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841248" y="301752"/>
            <a:ext cx="8077200" cy="1143000"/>
          </a:xfrm>
        </p:spPr>
        <p:txBody>
          <a:bodyPr/>
          <a:lstStyle/>
          <a:p>
            <a:r>
              <a:rPr smtClean="0"/>
              <a:t>Session Goals</a:t>
            </a:r>
            <a:r>
              <a:rPr lang="en-US" dirty="0" smtClean="0"/>
              <a:t>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graphicEl>
                                              <a:dgm id="{D54B1729-BC98-42C1-9C6C-D65DCBA4358F}"/>
                                            </p:graphicEl>
                                          </p:spTgt>
                                        </p:tgtEl>
                                        <p:attrNameLst>
                                          <p:attrName>style.visibility</p:attrName>
                                        </p:attrNameLst>
                                      </p:cBhvr>
                                      <p:to>
                                        <p:strVal val="visible"/>
                                      </p:to>
                                    </p:set>
                                    <p:animEffect transition="in" filter="wipe(left)">
                                      <p:cBhvr>
                                        <p:cTn id="11" dur="500"/>
                                        <p:tgtEl>
                                          <p:spTgt spid="3">
                                            <p:graphicEl>
                                              <a:dgm id="{D54B1729-BC98-42C1-9C6C-D65DCBA4358F}"/>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5" dur="500"/>
                                        <p:tgtEl>
                                          <p:spTgt spid="3">
                                            <p:graphicEl>
                                              <a:dgm id="{C04276DC-EE64-470A-B8BC-09067B8045FA}"/>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graphicEl>
                                              <a:dgm id="{B37A5355-225B-4C6F-AED7-6C620F99EECC}"/>
                                            </p:graphicEl>
                                          </p:spTgt>
                                        </p:tgtEl>
                                        <p:attrNameLst>
                                          <p:attrName>style.visibility</p:attrName>
                                        </p:attrNameLst>
                                      </p:cBhvr>
                                      <p:to>
                                        <p:strVal val="visible"/>
                                      </p:to>
                                    </p:set>
                                    <p:animEffect transition="in" filter="wipe(left)">
                                      <p:cBhvr>
                                        <p:cTn id="19" dur="500"/>
                                        <p:tgtEl>
                                          <p:spTgt spid="3">
                                            <p:graphicEl>
                                              <a:dgm id="{B37A5355-225B-4C6F-AED7-6C620F99EECC}"/>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23" dur="500"/>
                                        <p:tgtEl>
                                          <p:spTgt spid="3">
                                            <p:graphicEl>
                                              <a:dgm id="{F5034101-5B7D-4FE7-B47A-5A48CF39606B}"/>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
                                            <p:graphicEl>
                                              <a:dgm id="{C7C3E6FD-D83F-4BDA-907E-B5EE041DA931}"/>
                                            </p:graphicEl>
                                          </p:spTgt>
                                        </p:tgtEl>
                                        <p:attrNameLst>
                                          <p:attrName>style.visibility</p:attrName>
                                        </p:attrNameLst>
                                      </p:cBhvr>
                                      <p:to>
                                        <p:strVal val="visible"/>
                                      </p:to>
                                    </p:set>
                                    <p:animEffect transition="in" filter="wipe(left)">
                                      <p:cBhvr>
                                        <p:cTn id="27" dur="500"/>
                                        <p:tgtEl>
                                          <p:spTgt spid="3">
                                            <p:graphicEl>
                                              <a:dgm id="{C7C3E6FD-D83F-4BDA-907E-B5EE041DA93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048000"/>
            <a:ext cx="7010400" cy="1362075"/>
          </a:xfrm>
        </p:spPr>
        <p:txBody>
          <a:bodyPr>
            <a:normAutofit/>
          </a:bodyPr>
          <a:lstStyle/>
          <a:p>
            <a:r>
              <a:rPr sz="5400" smtClean="0"/>
              <a:t>Time to Think</a:t>
            </a:r>
            <a:r>
              <a:rPr lang="en-US" sz="5400" dirty="0" smtClean="0"/>
              <a:t>….</a:t>
            </a:r>
            <a:endParaRPr lang="en-US" sz="5400" dirty="0"/>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4988324" y="1676400"/>
            <a:ext cx="2936544" cy="44026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itle 1"/>
          <p:cNvSpPr>
            <a:spLocks noGrp="1"/>
          </p:cNvSpPr>
          <p:nvPr>
            <p:ph type="title"/>
          </p:nvPr>
        </p:nvSpPr>
        <p:spPr/>
        <p:txBody>
          <a:bodyPr/>
          <a:lstStyle/>
          <a:p>
            <a:r>
              <a:rPr lang="en-US" dirty="0" smtClean="0"/>
              <a:t>How Are You Using Technology?</a:t>
            </a:r>
            <a:endParaRPr lang="en-US" dirty="0"/>
          </a:p>
        </p:txBody>
      </p:sp>
      <p:sp>
        <p:nvSpPr>
          <p:cNvPr id="10" name="Content Placeholder 9"/>
          <p:cNvSpPr>
            <a:spLocks noGrp="1"/>
          </p:cNvSpPr>
          <p:nvPr>
            <p:ph sz="half" idx="1"/>
          </p:nvPr>
        </p:nvSpPr>
        <p:spPr/>
        <p:txBody>
          <a:bodyPr/>
          <a:lstStyle/>
          <a:p>
            <a:r>
              <a:rPr lang="en-US" dirty="0" smtClean="0"/>
              <a:t>Create a list identifying the ways you use technology in your classroom</a:t>
            </a:r>
            <a:r>
              <a:rPr lang="en-US" dirty="0" smtClean="0"/>
              <a:t>.</a:t>
            </a:r>
            <a:endParaRPr lang="en-US" dirty="0" smtClean="0"/>
          </a:p>
        </p:txBody>
      </p:sp>
    </p:spTree>
    <p:custDataLst>
      <p:tags r:id="rId1"/>
    </p:custData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 presetClass="path" presetSubtype="0" accel="50000" decel="50000" fill="hold" nodeType="withEffect">
                                  <p:stCondLst>
                                    <p:cond delay="0"/>
                                  </p:stCondLst>
                                  <p:childTnLst>
                                    <p:animMotion origin="layout" path="M 3.61111E-6 -4.07407E-6 C 0.02309 -4.07407E-6 0.04184 0.02477 0.04184 0.05533 C 0.04184 0.08612 0.02309 0.11112 3.61111E-6 0.11112 C -0.02292 0.11112 -0.0415 0.08612 -0.0415 0.05533 C -0.0415 0.02477 -0.02292 -4.07407E-6 3.61111E-6 -4.07407E-6 Z " pathEditMode="relative" rAng="0" ptsTypes="fffff">
                                      <p:cBhvr>
                                        <p:cTn id="9" dur="2000" fill="hold"/>
                                        <p:tgtEl>
                                          <p:spTgt spid="4"/>
                                        </p:tgtEl>
                                        <p:attrNameLst>
                                          <p:attrName>ppt_x</p:attrName>
                                          <p:attrName>ppt_y</p:attrName>
                                        </p:attrNameLst>
                                      </p:cBhvr>
                                      <p:rCtr x="0" y="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772400" cy="1143000"/>
          </a:xfrm>
        </p:spPr>
        <p:txBody>
          <a:bodyPr>
            <a:normAutofit/>
          </a:bodyPr>
          <a:lstStyle/>
          <a:p>
            <a:r>
              <a:rPr lang="en-US" dirty="0" smtClean="0"/>
              <a:t>How Are You Using Technology?</a:t>
            </a:r>
            <a:endParaRPr lang="en-US" dirty="0"/>
          </a:p>
        </p:txBody>
      </p:sp>
      <p:sp>
        <p:nvSpPr>
          <p:cNvPr id="3" name="Content Placeholder 2"/>
          <p:cNvSpPr>
            <a:spLocks noGrp="1"/>
          </p:cNvSpPr>
          <p:nvPr>
            <p:ph sz="half" idx="1"/>
          </p:nvPr>
        </p:nvSpPr>
        <p:spPr>
          <a:xfrm>
            <a:off x="685800" y="1676400"/>
            <a:ext cx="3749040" cy="1524000"/>
          </a:xfrm>
        </p:spPr>
        <p:txBody>
          <a:bodyPr>
            <a:normAutofit/>
          </a:bodyPr>
          <a:lstStyle/>
          <a:p>
            <a:pPr lvl="0"/>
            <a:r>
              <a:rPr lang="en-US" dirty="0" smtClean="0"/>
              <a:t>Is the technology being used “Just because it’s there”? </a:t>
            </a:r>
          </a:p>
        </p:txBody>
      </p:sp>
      <p:pic>
        <p:nvPicPr>
          <p:cNvPr id="4098" name="Picture 2" descr="C:\Documents and Settings\lesa.scott\Local Settings\Temporary Internet Files\Content.IE5\OEAKB5JA\MPj04386910000[1].jpg"/>
          <p:cNvPicPr>
            <a:picLocks noGrp="1" noChangeAspect="1" noChangeArrowheads="1"/>
          </p:cNvPicPr>
          <p:nvPr>
            <p:ph sz="half" idx="2"/>
          </p:nvPr>
        </p:nvPicPr>
        <p:blipFill>
          <a:blip r:embed="rId3"/>
          <a:stretch>
            <a:fillRect/>
          </a:stretch>
        </p:blipFill>
        <p:spPr bwMode="auto">
          <a:xfrm>
            <a:off x="6633056" y="1447800"/>
            <a:ext cx="1562988" cy="2362200"/>
          </a:xfrm>
          <a:prstGeom prst="rect">
            <a:avLst/>
          </a:prstGeom>
          <a:ln>
            <a:noFill/>
          </a:ln>
          <a:effectLst>
            <a:outerShdw blurRad="292100" dist="139700" dir="2700000" algn="tl" rotWithShape="0">
              <a:srgbClr val="333333">
                <a:alpha val="65000"/>
              </a:srgbClr>
            </a:outerShdw>
          </a:effectLst>
        </p:spPr>
      </p:pic>
      <p:pic>
        <p:nvPicPr>
          <p:cNvPr id="4103" name="Picture 7" descr="C:\Documents and Settings\lesa.scott\Local Settings\Temporary Internet Files\Content.IE5\OEAKB5JA\MPj04277620000[1].jpg"/>
          <p:cNvPicPr>
            <a:picLocks noChangeAspect="1" noChangeArrowheads="1"/>
          </p:cNvPicPr>
          <p:nvPr/>
        </p:nvPicPr>
        <p:blipFill>
          <a:blip r:embed="rId4" cstate="print"/>
          <a:stretch>
            <a:fillRect/>
          </a:stretch>
        </p:blipFill>
        <p:spPr bwMode="auto">
          <a:xfrm>
            <a:off x="1371600" y="3505200"/>
            <a:ext cx="3094196" cy="3094196"/>
          </a:xfrm>
          <a:prstGeom prst="rect">
            <a:avLst/>
          </a:prstGeom>
          <a:ln>
            <a:noFill/>
          </a:ln>
          <a:effectLst>
            <a:outerShdw blurRad="292100" dist="139700" dir="2700000" algn="tl" rotWithShape="0">
              <a:srgbClr val="333333">
                <a:alpha val="65000"/>
              </a:srgbClr>
            </a:outerShdw>
          </a:effectLst>
        </p:spPr>
      </p:pic>
      <p:pic>
        <p:nvPicPr>
          <p:cNvPr id="4107" name="Picture 11" descr="C:\Documents and Settings\lesa.scott\Local Settings\Temporary Internet Files\Content.IE5\6TPCKY4U\MPj04423100000[1].jpg"/>
          <p:cNvPicPr>
            <a:picLocks noChangeAspect="1" noChangeArrowheads="1"/>
          </p:cNvPicPr>
          <p:nvPr/>
        </p:nvPicPr>
        <p:blipFill>
          <a:blip r:embed="rId5" cstate="print"/>
          <a:srcRect/>
          <a:stretch>
            <a:fillRect/>
          </a:stretch>
        </p:blipFill>
        <p:spPr bwMode="auto">
          <a:xfrm>
            <a:off x="5486400" y="4267200"/>
            <a:ext cx="3086100" cy="2057400"/>
          </a:xfrm>
          <a:prstGeom prst="rect">
            <a:avLst/>
          </a:prstGeom>
          <a:ln>
            <a:noFill/>
          </a:ln>
          <a:effectLst>
            <a:outerShdw blurRad="292100" dist="139700" dir="2700000" algn="tl" rotWithShape="0">
              <a:srgbClr val="333333">
                <a:alpha val="65000"/>
              </a:srgbClr>
            </a:outerShdw>
          </a:effectLst>
        </p:spPr>
      </p:pic>
      <p:pic>
        <p:nvPicPr>
          <p:cNvPr id="4109" name="Picture 13" descr="C:\Documents and Settings\lesa.scott\Local Settings\Temporary Internet Files\Content.IE5\6TPCKY4U\MPj04223380000[1].jpg"/>
          <p:cNvPicPr>
            <a:picLocks noChangeAspect="1" noChangeArrowheads="1"/>
          </p:cNvPicPr>
          <p:nvPr/>
        </p:nvPicPr>
        <p:blipFill>
          <a:blip r:embed="rId6" cstate="print"/>
          <a:srcRect/>
          <a:stretch>
            <a:fillRect/>
          </a:stretch>
        </p:blipFill>
        <p:spPr bwMode="auto">
          <a:xfrm>
            <a:off x="4191000" y="1524000"/>
            <a:ext cx="2058516" cy="3086267"/>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rot="20754949">
            <a:off x="-154283" y="2468270"/>
            <a:ext cx="8672092" cy="2308324"/>
          </a:xfrm>
          <a:prstGeom prst="rect">
            <a:avLst/>
          </a:prstGeom>
          <a:solidFill>
            <a:srgbClr val="FFFF00"/>
          </a:solidFill>
        </p:spPr>
        <p:txBody>
          <a:bodyPr wrap="square" rtlCol="0">
            <a:spAutoFit/>
          </a:bodyPr>
          <a:lstStyle/>
          <a:p>
            <a:pPr>
              <a:buFont typeface="Arial" pitchFamily="34" charset="0"/>
              <a:buChar char="•"/>
            </a:pPr>
            <a:r>
              <a:rPr lang="en-US" sz="3600" dirty="0" smtClean="0"/>
              <a:t>Lacks focus</a:t>
            </a:r>
          </a:p>
          <a:p>
            <a:pPr>
              <a:buFont typeface="Arial" pitchFamily="34" charset="0"/>
              <a:buChar char="•"/>
            </a:pPr>
            <a:r>
              <a:rPr lang="en-US" sz="3600" dirty="0" smtClean="0"/>
              <a:t>No purpose</a:t>
            </a:r>
          </a:p>
          <a:p>
            <a:pPr>
              <a:buFont typeface="Arial" pitchFamily="34" charset="0"/>
              <a:buChar char="•"/>
            </a:pPr>
            <a:r>
              <a:rPr lang="en-US" sz="3600" dirty="0" smtClean="0"/>
              <a:t>Add on</a:t>
            </a:r>
          </a:p>
          <a:p>
            <a:pPr>
              <a:buFont typeface="Arial" pitchFamily="34" charset="0"/>
              <a:buChar char="•"/>
            </a:pPr>
            <a:r>
              <a:rPr lang="en-US" sz="3600" dirty="0" smtClean="0"/>
              <a:t>No real impact on the learning process</a:t>
            </a:r>
            <a:endParaRPr lang="en-US" sz="3600"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10.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11.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12.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13.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14.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15.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16.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17.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18.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19.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20.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21.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22.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23.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24.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25.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26.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27.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3.xml><?xml version="1.0" encoding="utf-8"?>
<p:tagLst xmlns:a="http://schemas.openxmlformats.org/drawingml/2006/main" xmlns:r="http://schemas.openxmlformats.org/officeDocument/2006/relationships" xmlns:p="http://schemas.openxmlformats.org/presentationml/2006/main">
  <p:tag name="DVSHAPEID" val="0uhWvCQomImT50qU5y4Znw"/>
</p:tagLst>
</file>

<file path=ppt/tags/tag4.xml><?xml version="1.0" encoding="utf-8"?>
<p:tagLst xmlns:a="http://schemas.openxmlformats.org/drawingml/2006/main" xmlns:r="http://schemas.openxmlformats.org/officeDocument/2006/relationships" xmlns:p="http://schemas.openxmlformats.org/presentationml/2006/main">
  <p:tag name="DVSECTIONID" val="gLLkbNYfJYmMS8cGCr6Zqx"/>
</p:tagLst>
</file>

<file path=ppt/tags/tag5.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6.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7.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8.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9.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heme/theme1.xml><?xml version="1.0" encoding="utf-8"?>
<a:theme xmlns:a="http://schemas.openxmlformats.org/drawingml/2006/main" name="TS10167455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33" ma:contentTypeDescription="Create a new document." ma:contentTypeScope="" ma:versionID="37d3ec2b48d53e45b233ad8f52fe1b11"/>
</file>

<file path=customXml/itemProps1.xml><?xml version="1.0" encoding="utf-8"?>
<ds:datastoreItem xmlns:ds="http://schemas.openxmlformats.org/officeDocument/2006/customXml" ds:itemID="{342A0CF0-E9BF-4B3D-8F4B-17781CA346F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BBC8FAA-EEEF-4048-9536-A7C45121028A}">
  <ds:schemaRefs>
    <ds:schemaRef ds:uri="http://schemas.microsoft.com/sharepoint/v3/contenttype/forms"/>
  </ds:schemaRefs>
</ds:datastoreItem>
</file>

<file path=customXml/itemProps3.xml><?xml version="1.0" encoding="utf-8"?>
<ds:datastoreItem xmlns:ds="http://schemas.openxmlformats.org/officeDocument/2006/customXml" ds:itemID="{640729C5-8C0F-42EB-AE48-68179FCEC67C}">
  <ds:schemaRefs>
    <ds:schemaRef ds:uri="http://schemas.microsoft.com/office/2006/metadata/contentType"/>
    <ds:schemaRef ds:uri="http://schemas.microsoft.com/office/2006/metadata/properties/metaAttributes"/>
  </ds:schemaRefs>
</ds:datastoreItem>
</file>

<file path=docProps/app.xml><?xml version="1.0" encoding="utf-8"?>
<Properties xmlns="http://schemas.openxmlformats.org/officeDocument/2006/extended-properties" xmlns:vt="http://schemas.openxmlformats.org/officeDocument/2006/docPropsVTypes">
  <Template>TS101674557</Template>
  <TotalTime>0</TotalTime>
  <Words>2246</Words>
  <Application>Microsoft Office PowerPoint</Application>
  <PresentationFormat>On-screen Show (4:3)</PresentationFormat>
  <Paragraphs>327</Paragraphs>
  <Slides>29</Slides>
  <Notes>25</Notes>
  <HiddenSlides>0</HiddenSlides>
  <MMClips>2</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TS101674557</vt:lpstr>
      <vt:lpstr>Effectively Integrating Technology &amp; Literacy</vt:lpstr>
      <vt:lpstr>Slide 2</vt:lpstr>
      <vt:lpstr>Slide 3</vt:lpstr>
      <vt:lpstr>Slide 4</vt:lpstr>
      <vt:lpstr>Slide 5</vt:lpstr>
      <vt:lpstr>Session Goals </vt:lpstr>
      <vt:lpstr>Time to Think….</vt:lpstr>
      <vt:lpstr>How Are You Using Technology?</vt:lpstr>
      <vt:lpstr>How Are You Using Technology?</vt:lpstr>
      <vt:lpstr>How Are You Using Technology?</vt:lpstr>
      <vt:lpstr>Slide 11</vt:lpstr>
      <vt:lpstr>Does the Technology Allow Students to… </vt:lpstr>
      <vt:lpstr>Slide 13</vt:lpstr>
      <vt:lpstr>Slide 14</vt:lpstr>
      <vt:lpstr>Slide 15</vt:lpstr>
      <vt:lpstr>Slide 16</vt:lpstr>
      <vt:lpstr>Tips &amp; Examples…</vt:lpstr>
      <vt:lpstr>Know What is Out There</vt:lpstr>
      <vt:lpstr>Know Your Curriculum Outcomes</vt:lpstr>
      <vt:lpstr>Provide Authentic Opportunities</vt:lpstr>
      <vt:lpstr>Teach Others</vt:lpstr>
      <vt:lpstr>Make Global Connections</vt:lpstr>
      <vt:lpstr>Showcase Cultures</vt:lpstr>
      <vt:lpstr>Showcase Cultures</vt:lpstr>
      <vt:lpstr>Don't Forget About Copyright</vt:lpstr>
      <vt:lpstr>Resources for Canadian Copyright</vt:lpstr>
      <vt:lpstr>Final Thoughts</vt:lpstr>
      <vt:lpstr>Final Thoughts</vt:lpstr>
      <vt:lpstr>Something to think about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2011-02-08T01:52:03Z</dcterms:created>
  <dcterms:modified xsi:type="dcterms:W3CDTF">2011-02-08T20:40:29Z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TC016745579991</vt:lpwstr>
  </property>
</Properties>
</file>